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32918400" cy="21945600"/>
  <p:notesSz cx="6858000" cy="9144000"/>
  <p:embeddedFontLst>
    <p:embeddedFont>
      <p:font typeface="Arial" charset="1" panose="020B0502020202020204"/>
      <p:regular r:id="rId21"/>
    </p:embeddedFont>
    <p:embeddedFont>
      <p:font typeface="Arial Bold" charset="1" panose="020B0802020202020204"/>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3.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slide" Target="slides/slide15.xml"/><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2.xml"/><Relationship Id="rId15" Type="http://schemas.openxmlformats.org/officeDocument/2006/relationships/slide" Target="slides/slide10.xml"/><Relationship Id="rId5" Type="http://schemas.openxmlformats.org/officeDocument/2006/relationships/tableStyles" Target="tableStyles.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font" Target="fonts/font22.fntdata"/><Relationship Id="rId4" Type="http://schemas.openxmlformats.org/officeDocument/2006/relationships/theme" Target="theme/theme1.xml"/><Relationship Id="rId9" Type="http://schemas.openxmlformats.org/officeDocument/2006/relationships/slide" Target="slides/slide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 Id="rId5"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5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52B60"/>
            </a:solidFill>
          </p:spPr>
        </p:sp>
      </p:grpSp>
      <p:sp>
        <p:nvSpPr>
          <p:cNvPr name="Freeform 5" id="5"/>
          <p:cNvSpPr/>
          <p:nvPr/>
        </p:nvSpPr>
        <p:spPr>
          <a:xfrm flipH="false" flipV="false" rot="0">
            <a:off x="13799018" y="464198"/>
            <a:ext cx="5320364" cy="1021030"/>
          </a:xfrm>
          <a:custGeom>
            <a:avLst/>
            <a:gdLst/>
            <a:ahLst/>
            <a:cxnLst/>
            <a:rect r="r" b="b" t="t" l="l"/>
            <a:pathLst>
              <a:path h="1021030" w="5320364">
                <a:moveTo>
                  <a:pt x="0" y="0"/>
                </a:moveTo>
                <a:lnTo>
                  <a:pt x="5320364" y="0"/>
                </a:lnTo>
                <a:lnTo>
                  <a:pt x="5320364" y="1021030"/>
                </a:lnTo>
                <a:lnTo>
                  <a:pt x="0" y="1021030"/>
                </a:lnTo>
                <a:lnTo>
                  <a:pt x="0" y="0"/>
                </a:lnTo>
                <a:close/>
              </a:path>
            </a:pathLst>
          </a:custGeom>
          <a:blipFill>
            <a:blip r:embed="rId2"/>
            <a:stretch>
              <a:fillRect l="0" t="0" r="0" b="0"/>
            </a:stretch>
          </a:blipFill>
        </p:spPr>
      </p:sp>
      <p:sp>
        <p:nvSpPr>
          <p:cNvPr name="Freeform 6" id="6"/>
          <p:cNvSpPr/>
          <p:nvPr/>
        </p:nvSpPr>
        <p:spPr>
          <a:xfrm flipH="false" flipV="false" rot="0">
            <a:off x="0" y="1949427"/>
            <a:ext cx="11060582" cy="5184648"/>
          </a:xfrm>
          <a:custGeom>
            <a:avLst/>
            <a:gdLst/>
            <a:ahLst/>
            <a:cxnLst/>
            <a:rect r="r" b="b" t="t" l="l"/>
            <a:pathLst>
              <a:path h="5184648" w="11060582">
                <a:moveTo>
                  <a:pt x="0" y="0"/>
                </a:moveTo>
                <a:lnTo>
                  <a:pt x="11060582" y="0"/>
                </a:lnTo>
                <a:lnTo>
                  <a:pt x="11060582" y="5184648"/>
                </a:lnTo>
                <a:lnTo>
                  <a:pt x="0" y="5184648"/>
                </a:lnTo>
                <a:lnTo>
                  <a:pt x="0" y="0"/>
                </a:lnTo>
                <a:close/>
              </a:path>
            </a:pathLst>
          </a:custGeom>
          <a:blipFill>
            <a:blip r:embed="rId3"/>
            <a:stretch>
              <a:fillRect l="0" t="-29903" r="0" b="-29903"/>
            </a:stretch>
          </a:blipFill>
        </p:spPr>
      </p:sp>
      <p:sp>
        <p:nvSpPr>
          <p:cNvPr name="Freeform 7" id="7"/>
          <p:cNvSpPr/>
          <p:nvPr/>
        </p:nvSpPr>
        <p:spPr>
          <a:xfrm flipH="false" flipV="false" rot="0">
            <a:off x="22121165" y="1949427"/>
            <a:ext cx="10797235" cy="5184651"/>
          </a:xfrm>
          <a:custGeom>
            <a:avLst/>
            <a:gdLst/>
            <a:ahLst/>
            <a:cxnLst/>
            <a:rect r="r" b="b" t="t" l="l"/>
            <a:pathLst>
              <a:path h="5184651" w="10797235">
                <a:moveTo>
                  <a:pt x="0" y="0"/>
                </a:moveTo>
                <a:lnTo>
                  <a:pt x="10797235" y="0"/>
                </a:lnTo>
                <a:lnTo>
                  <a:pt x="10797235" y="5184650"/>
                </a:lnTo>
                <a:lnTo>
                  <a:pt x="0" y="5184650"/>
                </a:lnTo>
                <a:lnTo>
                  <a:pt x="0" y="0"/>
                </a:lnTo>
                <a:close/>
              </a:path>
            </a:pathLst>
          </a:custGeom>
          <a:blipFill>
            <a:blip r:embed="rId4"/>
            <a:stretch>
              <a:fillRect l="0" t="-8500" r="0" b="-8500"/>
            </a:stretch>
          </a:blipFill>
        </p:spPr>
      </p:sp>
      <p:sp>
        <p:nvSpPr>
          <p:cNvPr name="Freeform 8" id="8"/>
          <p:cNvSpPr/>
          <p:nvPr/>
        </p:nvSpPr>
        <p:spPr>
          <a:xfrm flipH="false" flipV="false" rot="0">
            <a:off x="11060582" y="1949427"/>
            <a:ext cx="11060582" cy="5184648"/>
          </a:xfrm>
          <a:custGeom>
            <a:avLst/>
            <a:gdLst/>
            <a:ahLst/>
            <a:cxnLst/>
            <a:rect r="r" b="b" t="t" l="l"/>
            <a:pathLst>
              <a:path h="5184648" w="11060582">
                <a:moveTo>
                  <a:pt x="0" y="0"/>
                </a:moveTo>
                <a:lnTo>
                  <a:pt x="11060583" y="0"/>
                </a:lnTo>
                <a:lnTo>
                  <a:pt x="11060583" y="5184648"/>
                </a:lnTo>
                <a:lnTo>
                  <a:pt x="0" y="5184648"/>
                </a:lnTo>
                <a:lnTo>
                  <a:pt x="0" y="0"/>
                </a:lnTo>
                <a:close/>
              </a:path>
            </a:pathLst>
          </a:custGeom>
          <a:blipFill>
            <a:blip r:embed="rId5"/>
            <a:stretch>
              <a:fillRect l="0" t="0" r="0" b="-82"/>
            </a:stretch>
          </a:blipFill>
        </p:spPr>
      </p:sp>
      <p:grpSp>
        <p:nvGrpSpPr>
          <p:cNvPr name="Group 9" id="9"/>
          <p:cNvGrpSpPr/>
          <p:nvPr/>
        </p:nvGrpSpPr>
        <p:grpSpPr>
          <a:xfrm rot="0">
            <a:off x="473199" y="7327985"/>
            <a:ext cx="10587383" cy="14074587"/>
            <a:chOff x="0" y="0"/>
            <a:chExt cx="7842506" cy="10425620"/>
          </a:xfrm>
        </p:grpSpPr>
        <p:sp>
          <p:nvSpPr>
            <p:cNvPr name="Freeform 10" id="10"/>
            <p:cNvSpPr/>
            <p:nvPr/>
          </p:nvSpPr>
          <p:spPr>
            <a:xfrm flipH="false" flipV="false" rot="0">
              <a:off x="0" y="0"/>
              <a:ext cx="7842506" cy="10425657"/>
            </a:xfrm>
            <a:custGeom>
              <a:avLst/>
              <a:gdLst/>
              <a:ahLst/>
              <a:cxnLst/>
              <a:rect r="r" b="b" t="t" l="l"/>
              <a:pathLst>
                <a:path h="10425657" w="7842506">
                  <a:moveTo>
                    <a:pt x="0" y="0"/>
                  </a:moveTo>
                  <a:lnTo>
                    <a:pt x="7842506" y="0"/>
                  </a:lnTo>
                  <a:lnTo>
                    <a:pt x="7842506" y="10425657"/>
                  </a:lnTo>
                  <a:lnTo>
                    <a:pt x="0" y="10425657"/>
                  </a:lnTo>
                  <a:close/>
                </a:path>
              </a:pathLst>
            </a:custGeom>
            <a:solidFill>
              <a:srgbClr val="FFFFFF"/>
            </a:solidFill>
          </p:spPr>
        </p:sp>
        <p:sp>
          <p:nvSpPr>
            <p:cNvPr name="TextBox 11" id="11"/>
            <p:cNvSpPr txBox="true"/>
            <p:nvPr/>
          </p:nvSpPr>
          <p:spPr>
            <a:xfrm>
              <a:off x="0" y="-104775"/>
              <a:ext cx="7842506" cy="10530395"/>
            </a:xfrm>
            <a:prstGeom prst="rect">
              <a:avLst/>
            </a:prstGeom>
          </p:spPr>
          <p:txBody>
            <a:bodyPr anchor="t" rtlCol="false" tIns="91440" lIns="91440" bIns="91440" rIns="91440"/>
            <a:lstStyle/>
            <a:p>
              <a:pPr algn="l">
                <a:lnSpc>
                  <a:spcPts val="6240"/>
                </a:lnSpc>
              </a:pPr>
              <a:r>
                <a:rPr lang="en-US" sz="5200">
                  <a:solidFill>
                    <a:srgbClr val="000000"/>
                  </a:solidFill>
                  <a:latin typeface="Arial"/>
                  <a:ea typeface="Arial"/>
                  <a:cs typeface="Arial"/>
                  <a:sym typeface="Arial"/>
                </a:rPr>
                <a:t>Neoen is a leading independent power producer of exclusively renewable energy, including solar and wind power, and battery energy storage.</a:t>
              </a:r>
            </a:p>
            <a:p>
              <a:pPr algn="l">
                <a:lnSpc>
                  <a:spcPts val="6240"/>
                </a:lnSpc>
              </a:pPr>
            </a:p>
            <a:p>
              <a:pPr algn="l">
                <a:lnSpc>
                  <a:spcPts val="6240"/>
                </a:lnSpc>
              </a:pPr>
              <a:r>
                <a:rPr lang="en-US" sz="5200">
                  <a:solidFill>
                    <a:srgbClr val="000000"/>
                  </a:solidFill>
                  <a:latin typeface="Arial"/>
                  <a:ea typeface="Arial"/>
                  <a:cs typeface="Arial"/>
                  <a:sym typeface="Arial"/>
                </a:rPr>
                <a:t>We have a portfolio capacity of 8.7-gigawatts (GW) in operation or under construction across four continents. Our develop-to-own strategy means that we are around for the long-term.</a:t>
              </a:r>
            </a:p>
            <a:p>
              <a:pPr algn="l">
                <a:lnSpc>
                  <a:spcPts val="6240"/>
                </a:lnSpc>
              </a:pPr>
            </a:p>
            <a:p>
              <a:pPr algn="l">
                <a:lnSpc>
                  <a:spcPts val="6240"/>
                </a:lnSpc>
              </a:pPr>
              <a:r>
                <a:rPr lang="en-US" sz="5200">
                  <a:solidFill>
                    <a:srgbClr val="000000"/>
                  </a:solidFill>
                  <a:latin typeface="Arial"/>
                  <a:ea typeface="Arial"/>
                  <a:cs typeface="Arial"/>
                  <a:sym typeface="Arial"/>
                </a:rPr>
                <a:t>Neoen has an active solar plant, Fox Coulee Solar Farm, in Starland County, Alberta, and several projects in development in Canada.</a:t>
              </a:r>
            </a:p>
          </p:txBody>
        </p:sp>
      </p:grpSp>
      <p:sp>
        <p:nvSpPr>
          <p:cNvPr name="Freeform 12" id="12"/>
          <p:cNvSpPr/>
          <p:nvPr/>
        </p:nvSpPr>
        <p:spPr>
          <a:xfrm flipH="false" flipV="false" rot="0">
            <a:off x="11746784" y="8979517"/>
            <a:ext cx="21171616" cy="10771523"/>
          </a:xfrm>
          <a:custGeom>
            <a:avLst/>
            <a:gdLst/>
            <a:ahLst/>
            <a:cxnLst/>
            <a:rect r="r" b="b" t="t" l="l"/>
            <a:pathLst>
              <a:path h="10771523" w="21171616">
                <a:moveTo>
                  <a:pt x="0" y="0"/>
                </a:moveTo>
                <a:lnTo>
                  <a:pt x="21171616" y="0"/>
                </a:lnTo>
                <a:lnTo>
                  <a:pt x="21171616" y="10771523"/>
                </a:lnTo>
                <a:lnTo>
                  <a:pt x="0" y="10771523"/>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TextBox 5" id="5"/>
          <p:cNvSpPr txBox="true"/>
          <p:nvPr/>
        </p:nvSpPr>
        <p:spPr>
          <a:xfrm rot="0">
            <a:off x="2194560" y="2964934"/>
            <a:ext cx="28529280" cy="14626209"/>
          </a:xfrm>
          <a:prstGeom prst="rect">
            <a:avLst/>
          </a:prstGeom>
        </p:spPr>
        <p:txBody>
          <a:bodyPr anchor="t" rtlCol="false" tIns="0" lIns="0" bIns="0" rIns="0">
            <a:spAutoFit/>
          </a:bodyPr>
          <a:lstStyle/>
          <a:p>
            <a:pPr algn="l" marL="1085850" indent="-542925" lvl="1">
              <a:lnSpc>
                <a:spcPts val="8208"/>
              </a:lnSpc>
              <a:buFont typeface="Arial"/>
              <a:buChar char="•"/>
            </a:pPr>
            <a:r>
              <a:rPr lang="en-US" sz="6000">
                <a:solidFill>
                  <a:srgbClr val="000000"/>
                </a:solidFill>
                <a:latin typeface="Arial"/>
                <a:ea typeface="Arial"/>
                <a:cs typeface="Arial"/>
                <a:sym typeface="Arial"/>
              </a:rPr>
              <a:t>An Environmental Evaluation and Environmental Protection Plan will be completed to assess potential impacts to the environment resulting from the Sweetgrass Transmission project.</a:t>
            </a:r>
          </a:p>
          <a:p>
            <a:pPr algn="l">
              <a:lnSpc>
                <a:spcPts val="8208"/>
              </a:lnSpc>
            </a:pPr>
          </a:p>
          <a:p>
            <a:pPr algn="l" marL="1085850" indent="-542925" lvl="1">
              <a:lnSpc>
                <a:spcPts val="8208"/>
              </a:lnSpc>
              <a:buFont typeface="Arial"/>
              <a:buChar char="•"/>
            </a:pPr>
            <a:r>
              <a:rPr lang="en-US" sz="6000">
                <a:solidFill>
                  <a:srgbClr val="000000"/>
                </a:solidFill>
                <a:latin typeface="Arial"/>
                <a:ea typeface="Arial"/>
                <a:cs typeface="Arial"/>
                <a:sym typeface="Arial"/>
              </a:rPr>
              <a:t>Environmental factors such as soil classification, vegetation species and communities, wetland and watercourse delineation and classification, aquatic species, and historical resources will be considered in route selection.</a:t>
            </a:r>
          </a:p>
          <a:p>
            <a:pPr algn="l">
              <a:lnSpc>
                <a:spcPts val="8208"/>
              </a:lnSpc>
            </a:pPr>
          </a:p>
          <a:p>
            <a:pPr algn="l" marL="1085850" indent="-542925" lvl="1">
              <a:lnSpc>
                <a:spcPts val="8208"/>
              </a:lnSpc>
              <a:buFont typeface="Arial"/>
              <a:buChar char="•"/>
            </a:pPr>
            <a:r>
              <a:rPr lang="en-US" sz="6000">
                <a:solidFill>
                  <a:srgbClr val="000000"/>
                </a:solidFill>
                <a:latin typeface="Arial"/>
                <a:ea typeface="Arial"/>
                <a:cs typeface="Arial"/>
                <a:sym typeface="Arial"/>
              </a:rPr>
              <a:t>Where necessary, measures will be identified to mitigate potential impacts.</a:t>
            </a:r>
          </a:p>
          <a:p>
            <a:pPr algn="l">
              <a:lnSpc>
                <a:spcPts val="8208"/>
              </a:lnSpc>
            </a:pPr>
          </a:p>
          <a:p>
            <a:pPr algn="l" marL="1085850" indent="-542925" lvl="1">
              <a:lnSpc>
                <a:spcPts val="8208"/>
              </a:lnSpc>
              <a:buFont typeface="Arial"/>
              <a:buChar char="•"/>
            </a:pPr>
            <a:r>
              <a:rPr lang="en-US" sz="6000">
                <a:solidFill>
                  <a:srgbClr val="000000"/>
                </a:solidFill>
                <a:latin typeface="Arial"/>
                <a:ea typeface="Arial"/>
                <a:cs typeface="Arial"/>
                <a:sym typeface="Arial"/>
              </a:rPr>
              <a:t>A summary of the Environmental Evaluation and Environmental Protection Plan will be submitted to Alberta Environment and Protected Areas (AEPA) for review and feedback prior to submission of Neoen’s Facilities Application to the AUC.</a:t>
            </a:r>
          </a:p>
          <a:p>
            <a:pPr algn="l">
              <a:lnSpc>
                <a:spcPts val="8208"/>
              </a:lnSpc>
            </a:pPr>
          </a:p>
        </p:txBody>
      </p:sp>
      <p:grpSp>
        <p:nvGrpSpPr>
          <p:cNvPr name="Group 6" id="6"/>
          <p:cNvGrpSpPr/>
          <p:nvPr/>
        </p:nvGrpSpPr>
        <p:grpSpPr>
          <a:xfrm rot="0">
            <a:off x="2194560" y="285743"/>
            <a:ext cx="26853119" cy="1333500"/>
            <a:chOff x="0" y="0"/>
            <a:chExt cx="35804159" cy="1778000"/>
          </a:xfrm>
        </p:grpSpPr>
        <p:sp>
          <p:nvSpPr>
            <p:cNvPr name="TextBox 7" id="7"/>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Environmental Assessment</a:t>
              </a:r>
            </a:p>
          </p:txBody>
        </p:sp>
        <p:sp>
          <p:nvSpPr>
            <p:cNvPr name="Freeform 8" id="8"/>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TextBox 5" id="5"/>
          <p:cNvSpPr txBox="true"/>
          <p:nvPr/>
        </p:nvSpPr>
        <p:spPr>
          <a:xfrm rot="0">
            <a:off x="2194560" y="2964934"/>
            <a:ext cx="28529280" cy="12549759"/>
          </a:xfrm>
          <a:prstGeom prst="rect">
            <a:avLst/>
          </a:prstGeom>
        </p:spPr>
        <p:txBody>
          <a:bodyPr anchor="t" rtlCol="false" tIns="0" lIns="0" bIns="0" rIns="0">
            <a:spAutoFit/>
          </a:bodyPr>
          <a:lstStyle/>
          <a:p>
            <a:pPr algn="l" marL="1085850" indent="-542925" lvl="1">
              <a:lnSpc>
                <a:spcPts val="8208"/>
              </a:lnSpc>
              <a:buFont typeface="Arial"/>
              <a:buChar char="•"/>
            </a:pPr>
            <a:r>
              <a:rPr lang="en-US" sz="6000">
                <a:solidFill>
                  <a:srgbClr val="000000"/>
                </a:solidFill>
                <a:latin typeface="Arial"/>
                <a:ea typeface="Arial"/>
                <a:cs typeface="Arial"/>
                <a:sym typeface="Arial"/>
              </a:rPr>
              <a:t>Neoen will acquire rights to install transmission structures required on private land in the form of utility right-of-way (ROW) agreements.</a:t>
            </a:r>
          </a:p>
          <a:p>
            <a:pPr algn="l">
              <a:lnSpc>
                <a:spcPts val="8208"/>
              </a:lnSpc>
            </a:pPr>
          </a:p>
          <a:p>
            <a:pPr algn="l" marL="1085850" indent="-542925" lvl="1">
              <a:lnSpc>
                <a:spcPts val="8208"/>
              </a:lnSpc>
              <a:buFont typeface="Arial"/>
              <a:buChar char="•"/>
            </a:pPr>
            <a:r>
              <a:rPr lang="en-US" sz="6000">
                <a:solidFill>
                  <a:srgbClr val="000000"/>
                </a:solidFill>
                <a:latin typeface="Arial"/>
                <a:ea typeface="Arial"/>
                <a:cs typeface="Arial"/>
                <a:sym typeface="Arial"/>
              </a:rPr>
              <a:t>Additional land may be acquired for temporary uses, such as laydown areas and construction access.</a:t>
            </a:r>
          </a:p>
          <a:p>
            <a:pPr algn="l">
              <a:lnSpc>
                <a:spcPts val="8208"/>
              </a:lnSpc>
            </a:pPr>
          </a:p>
          <a:p>
            <a:pPr algn="l" marL="1085850" indent="-542925" lvl="1">
              <a:lnSpc>
                <a:spcPts val="8208"/>
              </a:lnSpc>
              <a:buFont typeface="Arial"/>
              <a:buChar char="•"/>
            </a:pPr>
            <a:r>
              <a:rPr lang="en-US" sz="6000">
                <a:solidFill>
                  <a:srgbClr val="000000"/>
                </a:solidFill>
                <a:latin typeface="Arial"/>
                <a:ea typeface="Arial"/>
                <a:cs typeface="Arial"/>
                <a:sym typeface="Arial"/>
              </a:rPr>
              <a:t>If negotiations with landowners are unsuccessful, following receipt of a permit and licence from AUC (subject to project approval), land rights may be obtained through the Land and Property Rights Tribunal.</a:t>
            </a:r>
          </a:p>
          <a:p>
            <a:pPr algn="l">
              <a:lnSpc>
                <a:spcPts val="8208"/>
              </a:lnSpc>
            </a:pPr>
          </a:p>
          <a:p>
            <a:pPr algn="l" marL="1085850" indent="-542925" lvl="1">
              <a:lnSpc>
                <a:spcPts val="8208"/>
              </a:lnSpc>
              <a:buFont typeface="Arial"/>
              <a:buChar char="•"/>
            </a:pPr>
            <a:r>
              <a:rPr lang="en-US" sz="6000">
                <a:solidFill>
                  <a:srgbClr val="000000"/>
                </a:solidFill>
                <a:latin typeface="Arial"/>
                <a:ea typeface="Arial"/>
                <a:cs typeface="Arial"/>
                <a:sym typeface="Arial"/>
              </a:rPr>
              <a:t>Land acquisition will begin once and if the Sweetgrass Transmission project is approved by and receives a permit and licence from the AUC.</a:t>
            </a:r>
          </a:p>
        </p:txBody>
      </p:sp>
      <p:grpSp>
        <p:nvGrpSpPr>
          <p:cNvPr name="Group 6" id="6"/>
          <p:cNvGrpSpPr/>
          <p:nvPr/>
        </p:nvGrpSpPr>
        <p:grpSpPr>
          <a:xfrm rot="0">
            <a:off x="2194560" y="285743"/>
            <a:ext cx="26853119" cy="1333500"/>
            <a:chOff x="0" y="0"/>
            <a:chExt cx="35804159" cy="1778000"/>
          </a:xfrm>
        </p:grpSpPr>
        <p:sp>
          <p:nvSpPr>
            <p:cNvPr name="TextBox 7" id="7"/>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Land Acquisition</a:t>
              </a:r>
            </a:p>
          </p:txBody>
        </p:sp>
        <p:sp>
          <p:nvSpPr>
            <p:cNvPr name="Freeform 8" id="8"/>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94560" y="3102701"/>
            <a:ext cx="28529280" cy="13687425"/>
          </a:xfrm>
          <a:prstGeom prst="rect">
            <a:avLst/>
          </a:prstGeom>
        </p:spPr>
        <p:txBody>
          <a:bodyPr anchor="t" rtlCol="false" tIns="0" lIns="0" bIns="0" rIns="0">
            <a:spAutoFit/>
          </a:bodyPr>
          <a:lstStyle/>
          <a:p>
            <a:pPr algn="l" marL="1085847" indent="-542924" lvl="1">
              <a:lnSpc>
                <a:spcPts val="7199"/>
              </a:lnSpc>
              <a:buFont typeface="Arial"/>
              <a:buChar char="•"/>
            </a:pPr>
            <a:r>
              <a:rPr lang="en-US" sz="5999">
                <a:solidFill>
                  <a:srgbClr val="000000"/>
                </a:solidFill>
                <a:latin typeface="Arial"/>
                <a:ea typeface="Arial"/>
                <a:cs typeface="Arial"/>
                <a:sym typeface="Arial"/>
              </a:rPr>
              <a:t>Construction of the new transmission line and structures is expected to take approximately 12-18 months to complete.</a:t>
            </a:r>
          </a:p>
          <a:p>
            <a:pPr algn="l">
              <a:lnSpc>
                <a:spcPts val="7199"/>
              </a:lnSpc>
            </a:pPr>
          </a:p>
          <a:p>
            <a:pPr algn="l" marL="1085847" indent="-542924" lvl="1">
              <a:lnSpc>
                <a:spcPts val="7199"/>
              </a:lnSpc>
              <a:buFont typeface="Arial"/>
              <a:buChar char="•"/>
            </a:pPr>
            <a:r>
              <a:rPr lang="en-US" sz="5999">
                <a:solidFill>
                  <a:srgbClr val="000000"/>
                </a:solidFill>
                <a:latin typeface="Arial"/>
                <a:ea typeface="Arial"/>
                <a:cs typeface="Arial"/>
                <a:sym typeface="Arial"/>
              </a:rPr>
              <a:t>Construction will be undertaken by a contractor selected by Neoen.</a:t>
            </a:r>
          </a:p>
          <a:p>
            <a:pPr algn="l">
              <a:lnSpc>
                <a:spcPts val="7199"/>
              </a:lnSpc>
            </a:pPr>
          </a:p>
          <a:p>
            <a:pPr algn="l" marL="1085847" indent="-542924" lvl="1">
              <a:lnSpc>
                <a:spcPts val="7199"/>
              </a:lnSpc>
              <a:buFont typeface="Arial"/>
              <a:buChar char="•"/>
            </a:pPr>
            <a:r>
              <a:rPr lang="en-US" sz="5999">
                <a:solidFill>
                  <a:srgbClr val="000000"/>
                </a:solidFill>
                <a:latin typeface="Arial"/>
                <a:ea typeface="Arial"/>
                <a:cs typeface="Arial"/>
                <a:sym typeface="Arial"/>
              </a:rPr>
              <a:t>Construction activities may include:</a:t>
            </a:r>
          </a:p>
          <a:p>
            <a:pPr algn="l" marL="2590794" indent="-863598" lvl="2">
              <a:lnSpc>
                <a:spcPts val="7199"/>
              </a:lnSpc>
              <a:buFont typeface="Arial"/>
              <a:buChar char="⚬"/>
            </a:pPr>
            <a:r>
              <a:rPr lang="en-US" sz="5999">
                <a:solidFill>
                  <a:srgbClr val="000000"/>
                </a:solidFill>
                <a:latin typeface="Arial"/>
                <a:ea typeface="Arial"/>
                <a:cs typeface="Arial"/>
                <a:sym typeface="Arial"/>
              </a:rPr>
              <a:t>Equipment mobilization</a:t>
            </a:r>
          </a:p>
          <a:p>
            <a:pPr algn="l" marL="2590794" indent="-863598" lvl="2">
              <a:lnSpc>
                <a:spcPts val="7199"/>
              </a:lnSpc>
              <a:buFont typeface="Arial"/>
              <a:buChar char="⚬"/>
            </a:pPr>
            <a:r>
              <a:rPr lang="en-US" sz="5999">
                <a:solidFill>
                  <a:srgbClr val="000000"/>
                </a:solidFill>
                <a:latin typeface="Arial"/>
                <a:ea typeface="Arial"/>
                <a:cs typeface="Arial"/>
                <a:sym typeface="Arial"/>
              </a:rPr>
              <a:t>Clearing and grubbing of vegetation within ROW and in temporary work spaces (TWS)</a:t>
            </a:r>
          </a:p>
          <a:p>
            <a:pPr algn="l" marL="2590794" indent="-863598" lvl="2">
              <a:lnSpc>
                <a:spcPts val="7199"/>
              </a:lnSpc>
              <a:buFont typeface="Arial"/>
              <a:buChar char="⚬"/>
            </a:pPr>
            <a:r>
              <a:rPr lang="en-US" sz="5999">
                <a:solidFill>
                  <a:srgbClr val="000000"/>
                </a:solidFill>
                <a:latin typeface="Arial"/>
                <a:ea typeface="Arial"/>
                <a:cs typeface="Arial"/>
                <a:sym typeface="Arial"/>
              </a:rPr>
              <a:t>Topsoil removal, where required, to facilitate site access</a:t>
            </a:r>
          </a:p>
          <a:p>
            <a:pPr algn="l" marL="2590794" indent="-863598" lvl="2">
              <a:lnSpc>
                <a:spcPts val="7199"/>
              </a:lnSpc>
              <a:buFont typeface="Arial"/>
              <a:buChar char="⚬"/>
            </a:pPr>
            <a:r>
              <a:rPr lang="en-US" sz="5999">
                <a:solidFill>
                  <a:srgbClr val="000000"/>
                </a:solidFill>
                <a:latin typeface="Arial"/>
                <a:ea typeface="Arial"/>
                <a:cs typeface="Arial"/>
                <a:sym typeface="Arial"/>
              </a:rPr>
              <a:t>Transmission structure foundation installation (concrete or piles)</a:t>
            </a:r>
          </a:p>
          <a:p>
            <a:pPr algn="l" marL="2590794" indent="-863598" lvl="2">
              <a:lnSpc>
                <a:spcPts val="7199"/>
              </a:lnSpc>
              <a:buFont typeface="Arial"/>
              <a:buChar char="⚬"/>
            </a:pPr>
            <a:r>
              <a:rPr lang="en-US" sz="5999">
                <a:solidFill>
                  <a:srgbClr val="000000"/>
                </a:solidFill>
                <a:latin typeface="Arial"/>
                <a:ea typeface="Arial"/>
                <a:cs typeface="Arial"/>
                <a:sym typeface="Arial"/>
              </a:rPr>
              <a:t>Transmission structure framing and erection</a:t>
            </a:r>
          </a:p>
          <a:p>
            <a:pPr algn="l" marL="2590794" indent="-863598" lvl="2">
              <a:lnSpc>
                <a:spcPts val="7199"/>
              </a:lnSpc>
              <a:buFont typeface="Arial"/>
              <a:buChar char="⚬"/>
            </a:pPr>
            <a:r>
              <a:rPr lang="en-US" sz="5999">
                <a:solidFill>
                  <a:srgbClr val="000000"/>
                </a:solidFill>
                <a:latin typeface="Arial"/>
                <a:ea typeface="Arial"/>
                <a:cs typeface="Arial"/>
                <a:sym typeface="Arial"/>
              </a:rPr>
              <a:t>Conductor stringing</a:t>
            </a:r>
          </a:p>
          <a:p>
            <a:pPr algn="l" marL="2590794" indent="-863598" lvl="2">
              <a:lnSpc>
                <a:spcPts val="7199"/>
              </a:lnSpc>
              <a:buFont typeface="Arial"/>
              <a:buChar char="⚬"/>
            </a:pPr>
            <a:r>
              <a:rPr lang="en-US" sz="5999">
                <a:solidFill>
                  <a:srgbClr val="000000"/>
                </a:solidFill>
                <a:latin typeface="Arial"/>
                <a:ea typeface="Arial"/>
                <a:cs typeface="Arial"/>
                <a:sym typeface="Arial"/>
              </a:rPr>
              <a:t>Commissioning and testing</a:t>
            </a:r>
          </a:p>
          <a:p>
            <a:pPr algn="l" marL="2590794" indent="-863598" lvl="2">
              <a:lnSpc>
                <a:spcPts val="7199"/>
              </a:lnSpc>
              <a:buFont typeface="Arial"/>
              <a:buChar char="⚬"/>
            </a:pPr>
            <a:r>
              <a:rPr lang="en-US" sz="5999">
                <a:solidFill>
                  <a:srgbClr val="000000"/>
                </a:solidFill>
                <a:latin typeface="Arial"/>
                <a:ea typeface="Arial"/>
                <a:cs typeface="Arial"/>
                <a:sym typeface="Arial"/>
              </a:rPr>
              <a:t>Final landscaping and clean-up works</a:t>
            </a:r>
          </a:p>
        </p:txBody>
      </p:sp>
      <p:grpSp>
        <p:nvGrpSpPr>
          <p:cNvPr name="Group 3" id="3"/>
          <p:cNvGrpSpPr/>
          <p:nvPr/>
        </p:nvGrpSpPr>
        <p:grpSpPr>
          <a:xfrm rot="0">
            <a:off x="0" y="0"/>
            <a:ext cx="32918400" cy="1949427"/>
            <a:chOff x="0" y="0"/>
            <a:chExt cx="24422100" cy="1446276"/>
          </a:xfrm>
        </p:grpSpPr>
        <p:sp>
          <p:nvSpPr>
            <p:cNvPr name="Freeform 4" id="4"/>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5" id="5"/>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grpSp>
        <p:nvGrpSpPr>
          <p:cNvPr name="Group 6" id="6"/>
          <p:cNvGrpSpPr/>
          <p:nvPr/>
        </p:nvGrpSpPr>
        <p:grpSpPr>
          <a:xfrm rot="0">
            <a:off x="2194560" y="285743"/>
            <a:ext cx="26853119" cy="1333500"/>
            <a:chOff x="0" y="0"/>
            <a:chExt cx="35804159" cy="1778000"/>
          </a:xfrm>
        </p:grpSpPr>
        <p:sp>
          <p:nvSpPr>
            <p:cNvPr name="TextBox 7" id="7"/>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Transmission Construction</a:t>
              </a:r>
            </a:p>
          </p:txBody>
        </p:sp>
        <p:sp>
          <p:nvSpPr>
            <p:cNvPr name="Freeform 8" id="8"/>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AutoShape 5" id="5"/>
          <p:cNvSpPr/>
          <p:nvPr/>
        </p:nvSpPr>
        <p:spPr>
          <a:xfrm flipV="true">
            <a:off x="3241473" y="3989215"/>
            <a:ext cx="0" cy="14865385"/>
          </a:xfrm>
          <a:prstGeom prst="line">
            <a:avLst/>
          </a:prstGeom>
          <a:ln cap="flat" w="161925">
            <a:solidFill>
              <a:srgbClr val="042B60"/>
            </a:solidFill>
            <a:prstDash val="solid"/>
            <a:headEnd type="none" len="sm" w="sm"/>
            <a:tailEnd type="none" len="sm" w="sm"/>
          </a:ln>
        </p:spPr>
      </p:sp>
      <p:grpSp>
        <p:nvGrpSpPr>
          <p:cNvPr name="Group 6" id="6"/>
          <p:cNvGrpSpPr/>
          <p:nvPr/>
        </p:nvGrpSpPr>
        <p:grpSpPr>
          <a:xfrm rot="0">
            <a:off x="2978702" y="3463673"/>
            <a:ext cx="525542" cy="52554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8F00"/>
            </a:solidFill>
          </p:spPr>
        </p:sp>
        <p:sp>
          <p:nvSpPr>
            <p:cNvPr name="TextBox 8" id="8"/>
            <p:cNvSpPr txBox="true"/>
            <p:nvPr/>
          </p:nvSpPr>
          <p:spPr>
            <a:xfrm>
              <a:off x="76200" y="-19050"/>
              <a:ext cx="660400" cy="755650"/>
            </a:xfrm>
            <a:prstGeom prst="rect">
              <a:avLst/>
            </a:prstGeom>
          </p:spPr>
          <p:txBody>
            <a:bodyPr anchor="ctr" rtlCol="false" tIns="47790" lIns="47790" bIns="47790" rIns="47790"/>
            <a:lstStyle/>
            <a:p>
              <a:pPr algn="ctr">
                <a:lnSpc>
                  <a:spcPts val="3306"/>
                </a:lnSpc>
              </a:pPr>
            </a:p>
          </p:txBody>
        </p:sp>
      </p:grpSp>
      <p:grpSp>
        <p:nvGrpSpPr>
          <p:cNvPr name="Group 9" id="9"/>
          <p:cNvGrpSpPr/>
          <p:nvPr/>
        </p:nvGrpSpPr>
        <p:grpSpPr>
          <a:xfrm rot="0">
            <a:off x="2978702" y="9921800"/>
            <a:ext cx="525542" cy="525542"/>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8F00"/>
            </a:solidFill>
          </p:spPr>
        </p:sp>
        <p:sp>
          <p:nvSpPr>
            <p:cNvPr name="TextBox 11" id="11"/>
            <p:cNvSpPr txBox="true"/>
            <p:nvPr/>
          </p:nvSpPr>
          <p:spPr>
            <a:xfrm>
              <a:off x="76200" y="-19050"/>
              <a:ext cx="660400" cy="755650"/>
            </a:xfrm>
            <a:prstGeom prst="rect">
              <a:avLst/>
            </a:prstGeom>
          </p:spPr>
          <p:txBody>
            <a:bodyPr anchor="ctr" rtlCol="false" tIns="47790" lIns="47790" bIns="47790" rIns="47790"/>
            <a:lstStyle/>
            <a:p>
              <a:pPr algn="ctr">
                <a:lnSpc>
                  <a:spcPts val="3306"/>
                </a:lnSpc>
              </a:pPr>
            </a:p>
          </p:txBody>
        </p:sp>
      </p:grpSp>
      <p:grpSp>
        <p:nvGrpSpPr>
          <p:cNvPr name="Group 12" id="12"/>
          <p:cNvGrpSpPr/>
          <p:nvPr/>
        </p:nvGrpSpPr>
        <p:grpSpPr>
          <a:xfrm rot="0">
            <a:off x="2978702" y="18591829"/>
            <a:ext cx="525542" cy="525542"/>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8F00"/>
            </a:solidFill>
          </p:spPr>
        </p:sp>
        <p:sp>
          <p:nvSpPr>
            <p:cNvPr name="TextBox 14" id="14"/>
            <p:cNvSpPr txBox="true"/>
            <p:nvPr/>
          </p:nvSpPr>
          <p:spPr>
            <a:xfrm>
              <a:off x="76200" y="-19050"/>
              <a:ext cx="660400" cy="755650"/>
            </a:xfrm>
            <a:prstGeom prst="rect">
              <a:avLst/>
            </a:prstGeom>
          </p:spPr>
          <p:txBody>
            <a:bodyPr anchor="ctr" rtlCol="false" tIns="47790" lIns="47790" bIns="47790" rIns="47790"/>
            <a:lstStyle/>
            <a:p>
              <a:pPr algn="ctr">
                <a:lnSpc>
                  <a:spcPts val="3306"/>
                </a:lnSpc>
              </a:pPr>
            </a:p>
          </p:txBody>
        </p:sp>
      </p:grpSp>
      <p:grpSp>
        <p:nvGrpSpPr>
          <p:cNvPr name="Group 15" id="15"/>
          <p:cNvGrpSpPr/>
          <p:nvPr/>
        </p:nvGrpSpPr>
        <p:grpSpPr>
          <a:xfrm rot="0">
            <a:off x="4422034" y="3463673"/>
            <a:ext cx="22544763" cy="4184527"/>
            <a:chOff x="0" y="0"/>
            <a:chExt cx="30059684" cy="5579370"/>
          </a:xfrm>
        </p:grpSpPr>
        <p:sp>
          <p:nvSpPr>
            <p:cNvPr name="TextBox 16" id="16"/>
            <p:cNvSpPr txBox="true"/>
            <p:nvPr/>
          </p:nvSpPr>
          <p:spPr>
            <a:xfrm rot="0">
              <a:off x="97728" y="1489545"/>
              <a:ext cx="29961956" cy="4089824"/>
            </a:xfrm>
            <a:prstGeom prst="rect">
              <a:avLst/>
            </a:prstGeom>
          </p:spPr>
          <p:txBody>
            <a:bodyPr anchor="t" rtlCol="false" tIns="0" lIns="0" bIns="0" rIns="0">
              <a:spAutoFit/>
            </a:bodyPr>
            <a:lstStyle/>
            <a:p>
              <a:pPr algn="l">
                <a:lnSpc>
                  <a:spcPts val="6019"/>
                </a:lnSpc>
              </a:pPr>
              <a:r>
                <a:rPr lang="en-US" sz="4299" spc="859">
                  <a:solidFill>
                    <a:srgbClr val="000000"/>
                  </a:solidFill>
                  <a:latin typeface="Arial"/>
                  <a:ea typeface="Arial"/>
                  <a:cs typeface="Arial"/>
                  <a:sym typeface="Arial"/>
                </a:rPr>
                <a:t>NOTICE OF PROJECT</a:t>
              </a:r>
            </a:p>
            <a:p>
              <a:pPr algn="l">
                <a:lnSpc>
                  <a:spcPts val="6019"/>
                </a:lnSpc>
              </a:pPr>
              <a:r>
                <a:rPr lang="en-US" sz="4299" spc="859">
                  <a:solidFill>
                    <a:srgbClr val="000000"/>
                  </a:solidFill>
                  <a:latin typeface="Arial"/>
                  <a:ea typeface="Arial"/>
                  <a:cs typeface="Arial"/>
                  <a:sym typeface="Arial"/>
                </a:rPr>
                <a:t>PUBLIC CONSULTATION</a:t>
              </a:r>
            </a:p>
            <a:p>
              <a:pPr algn="l">
                <a:lnSpc>
                  <a:spcPts val="6019"/>
                </a:lnSpc>
              </a:pPr>
              <a:r>
                <a:rPr lang="en-US" sz="4299" spc="859">
                  <a:solidFill>
                    <a:srgbClr val="000000"/>
                  </a:solidFill>
                  <a:latin typeface="Arial"/>
                  <a:ea typeface="Arial"/>
                  <a:cs typeface="Arial"/>
                  <a:sym typeface="Arial"/>
                </a:rPr>
                <a:t>ENVIRONMENTAL ASSESSMENT</a:t>
              </a:r>
            </a:p>
            <a:p>
              <a:pPr algn="l">
                <a:lnSpc>
                  <a:spcPts val="6019"/>
                </a:lnSpc>
              </a:pPr>
              <a:r>
                <a:rPr lang="en-US" sz="4299" spc="859">
                  <a:solidFill>
                    <a:srgbClr val="000000"/>
                  </a:solidFill>
                  <a:latin typeface="Arial"/>
                  <a:ea typeface="Arial"/>
                  <a:cs typeface="Arial"/>
                  <a:sym typeface="Arial"/>
                </a:rPr>
                <a:t>ROUTE IDENTIFICATION COMMUNICATION</a:t>
              </a:r>
            </a:p>
          </p:txBody>
        </p:sp>
        <p:sp>
          <p:nvSpPr>
            <p:cNvPr name="TextBox 17" id="17"/>
            <p:cNvSpPr txBox="true"/>
            <p:nvPr/>
          </p:nvSpPr>
          <p:spPr>
            <a:xfrm rot="0">
              <a:off x="0" y="-171450"/>
              <a:ext cx="6710836" cy="1073150"/>
            </a:xfrm>
            <a:prstGeom prst="rect">
              <a:avLst/>
            </a:prstGeom>
          </p:spPr>
          <p:txBody>
            <a:bodyPr anchor="t" rtlCol="false" tIns="0" lIns="0" bIns="0" rIns="0">
              <a:spAutoFit/>
            </a:bodyPr>
            <a:lstStyle/>
            <a:p>
              <a:pPr algn="l">
                <a:lnSpc>
                  <a:spcPts val="6299"/>
                </a:lnSpc>
              </a:pPr>
              <a:r>
                <a:rPr lang="en-US" b="true" sz="4499" spc="899">
                  <a:solidFill>
                    <a:srgbClr val="000000"/>
                  </a:solidFill>
                  <a:latin typeface="Arial Bold"/>
                  <a:ea typeface="Arial Bold"/>
                  <a:cs typeface="Arial Bold"/>
                  <a:sym typeface="Arial Bold"/>
                </a:rPr>
                <a:t>Q1 - Q2 2025</a:t>
              </a:r>
            </a:p>
          </p:txBody>
        </p:sp>
      </p:grpSp>
      <p:grpSp>
        <p:nvGrpSpPr>
          <p:cNvPr name="Group 18" id="18"/>
          <p:cNvGrpSpPr/>
          <p:nvPr/>
        </p:nvGrpSpPr>
        <p:grpSpPr>
          <a:xfrm rot="0">
            <a:off x="2194560" y="285743"/>
            <a:ext cx="26853119" cy="1333500"/>
            <a:chOff x="0" y="0"/>
            <a:chExt cx="35804159" cy="1778000"/>
          </a:xfrm>
        </p:grpSpPr>
        <p:sp>
          <p:nvSpPr>
            <p:cNvPr name="TextBox 19" id="19"/>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Project Timeline*</a:t>
              </a:r>
            </a:p>
          </p:txBody>
        </p:sp>
        <p:sp>
          <p:nvSpPr>
            <p:cNvPr name="Freeform 20" id="20"/>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
        <p:nvSpPr>
          <p:cNvPr name="TextBox 21" id="21"/>
          <p:cNvSpPr txBox="true"/>
          <p:nvPr/>
        </p:nvSpPr>
        <p:spPr>
          <a:xfrm rot="0">
            <a:off x="4422034" y="10996097"/>
            <a:ext cx="22471467" cy="824231"/>
          </a:xfrm>
          <a:prstGeom prst="rect">
            <a:avLst/>
          </a:prstGeom>
        </p:spPr>
        <p:txBody>
          <a:bodyPr anchor="t" rtlCol="false" tIns="0" lIns="0" bIns="0" rIns="0">
            <a:spAutoFit/>
          </a:bodyPr>
          <a:lstStyle/>
          <a:p>
            <a:pPr algn="l">
              <a:lnSpc>
                <a:spcPts val="6019"/>
              </a:lnSpc>
            </a:pPr>
            <a:r>
              <a:rPr lang="en-US" sz="4299" spc="859">
                <a:solidFill>
                  <a:srgbClr val="000000"/>
                </a:solidFill>
                <a:latin typeface="Arial"/>
                <a:ea typeface="Arial"/>
                <a:cs typeface="Arial"/>
                <a:sym typeface="Arial"/>
              </a:rPr>
              <a:t>SUBMISSION OF AUC FACILITIES APPLICATION</a:t>
            </a:r>
          </a:p>
        </p:txBody>
      </p:sp>
      <p:sp>
        <p:nvSpPr>
          <p:cNvPr name="TextBox 22" id="22"/>
          <p:cNvSpPr txBox="true"/>
          <p:nvPr/>
        </p:nvSpPr>
        <p:spPr>
          <a:xfrm rot="0">
            <a:off x="4348738" y="9750350"/>
            <a:ext cx="5033127" cy="847725"/>
          </a:xfrm>
          <a:prstGeom prst="rect">
            <a:avLst/>
          </a:prstGeom>
        </p:spPr>
        <p:txBody>
          <a:bodyPr anchor="t" rtlCol="false" tIns="0" lIns="0" bIns="0" rIns="0">
            <a:spAutoFit/>
          </a:bodyPr>
          <a:lstStyle/>
          <a:p>
            <a:pPr algn="l">
              <a:lnSpc>
                <a:spcPts val="6299"/>
              </a:lnSpc>
            </a:pPr>
            <a:r>
              <a:rPr lang="en-US" b="true" sz="4499" spc="899">
                <a:solidFill>
                  <a:srgbClr val="000000"/>
                </a:solidFill>
                <a:latin typeface="Arial Bold"/>
                <a:ea typeface="Arial Bold"/>
                <a:cs typeface="Arial Bold"/>
                <a:sym typeface="Arial Bold"/>
              </a:rPr>
              <a:t>Q4 2025</a:t>
            </a:r>
          </a:p>
        </p:txBody>
      </p:sp>
      <p:grpSp>
        <p:nvGrpSpPr>
          <p:cNvPr name="Group 23" id="23"/>
          <p:cNvGrpSpPr/>
          <p:nvPr/>
        </p:nvGrpSpPr>
        <p:grpSpPr>
          <a:xfrm rot="0">
            <a:off x="2978702" y="14258728"/>
            <a:ext cx="525542" cy="525542"/>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8F00"/>
            </a:solidFill>
          </p:spPr>
        </p:sp>
        <p:sp>
          <p:nvSpPr>
            <p:cNvPr name="TextBox 25" id="25"/>
            <p:cNvSpPr txBox="true"/>
            <p:nvPr/>
          </p:nvSpPr>
          <p:spPr>
            <a:xfrm>
              <a:off x="76200" y="-19050"/>
              <a:ext cx="660400" cy="755650"/>
            </a:xfrm>
            <a:prstGeom prst="rect">
              <a:avLst/>
            </a:prstGeom>
          </p:spPr>
          <p:txBody>
            <a:bodyPr anchor="ctr" rtlCol="false" tIns="47790" lIns="47790" bIns="47790" rIns="47790"/>
            <a:lstStyle/>
            <a:p>
              <a:pPr algn="ctr">
                <a:lnSpc>
                  <a:spcPts val="3306"/>
                </a:lnSpc>
              </a:pPr>
            </a:p>
          </p:txBody>
        </p:sp>
      </p:grpSp>
      <p:sp>
        <p:nvSpPr>
          <p:cNvPr name="TextBox 26" id="26"/>
          <p:cNvSpPr txBox="true"/>
          <p:nvPr/>
        </p:nvSpPr>
        <p:spPr>
          <a:xfrm rot="0">
            <a:off x="4422034" y="15333024"/>
            <a:ext cx="22471467" cy="824231"/>
          </a:xfrm>
          <a:prstGeom prst="rect">
            <a:avLst/>
          </a:prstGeom>
        </p:spPr>
        <p:txBody>
          <a:bodyPr anchor="t" rtlCol="false" tIns="0" lIns="0" bIns="0" rIns="0">
            <a:spAutoFit/>
          </a:bodyPr>
          <a:lstStyle/>
          <a:p>
            <a:pPr algn="l">
              <a:lnSpc>
                <a:spcPts val="6019"/>
              </a:lnSpc>
            </a:pPr>
            <a:r>
              <a:rPr lang="en-US" sz="4299" spc="859">
                <a:solidFill>
                  <a:srgbClr val="000000"/>
                </a:solidFill>
                <a:latin typeface="Arial"/>
                <a:ea typeface="Arial"/>
                <a:cs typeface="Arial"/>
                <a:sym typeface="Arial"/>
              </a:rPr>
              <a:t>CONSTRUCTION</a:t>
            </a:r>
          </a:p>
        </p:txBody>
      </p:sp>
      <p:sp>
        <p:nvSpPr>
          <p:cNvPr name="TextBox 27" id="27"/>
          <p:cNvSpPr txBox="true"/>
          <p:nvPr/>
        </p:nvSpPr>
        <p:spPr>
          <a:xfrm rot="0">
            <a:off x="4348738" y="14087278"/>
            <a:ext cx="5033127" cy="847725"/>
          </a:xfrm>
          <a:prstGeom prst="rect">
            <a:avLst/>
          </a:prstGeom>
        </p:spPr>
        <p:txBody>
          <a:bodyPr anchor="t" rtlCol="false" tIns="0" lIns="0" bIns="0" rIns="0">
            <a:spAutoFit/>
          </a:bodyPr>
          <a:lstStyle/>
          <a:p>
            <a:pPr algn="l">
              <a:lnSpc>
                <a:spcPts val="6299"/>
              </a:lnSpc>
            </a:pPr>
            <a:r>
              <a:rPr lang="en-US" b="true" sz="4499" spc="899">
                <a:solidFill>
                  <a:srgbClr val="000000"/>
                </a:solidFill>
                <a:latin typeface="Arial Bold"/>
                <a:ea typeface="Arial Bold"/>
                <a:cs typeface="Arial Bold"/>
                <a:sym typeface="Arial Bold"/>
              </a:rPr>
              <a:t>Q1 2027</a:t>
            </a:r>
          </a:p>
        </p:txBody>
      </p:sp>
      <p:sp>
        <p:nvSpPr>
          <p:cNvPr name="TextBox 28" id="28"/>
          <p:cNvSpPr txBox="true"/>
          <p:nvPr/>
        </p:nvSpPr>
        <p:spPr>
          <a:xfrm rot="0">
            <a:off x="4422034" y="19666126"/>
            <a:ext cx="22471467" cy="824231"/>
          </a:xfrm>
          <a:prstGeom prst="rect">
            <a:avLst/>
          </a:prstGeom>
        </p:spPr>
        <p:txBody>
          <a:bodyPr anchor="t" rtlCol="false" tIns="0" lIns="0" bIns="0" rIns="0">
            <a:spAutoFit/>
          </a:bodyPr>
          <a:lstStyle/>
          <a:p>
            <a:pPr algn="l">
              <a:lnSpc>
                <a:spcPts val="6019"/>
              </a:lnSpc>
            </a:pPr>
            <a:r>
              <a:rPr lang="en-US" sz="4299" spc="859">
                <a:solidFill>
                  <a:srgbClr val="000000"/>
                </a:solidFill>
                <a:latin typeface="Arial"/>
                <a:ea typeface="Arial"/>
                <a:cs typeface="Arial"/>
                <a:sym typeface="Arial"/>
              </a:rPr>
              <a:t>OPERATIONS (30+ YEARS)</a:t>
            </a:r>
          </a:p>
        </p:txBody>
      </p:sp>
      <p:sp>
        <p:nvSpPr>
          <p:cNvPr name="TextBox 29" id="29"/>
          <p:cNvSpPr txBox="true"/>
          <p:nvPr/>
        </p:nvSpPr>
        <p:spPr>
          <a:xfrm rot="0">
            <a:off x="4348738" y="18420379"/>
            <a:ext cx="5033127" cy="847725"/>
          </a:xfrm>
          <a:prstGeom prst="rect">
            <a:avLst/>
          </a:prstGeom>
        </p:spPr>
        <p:txBody>
          <a:bodyPr anchor="t" rtlCol="false" tIns="0" lIns="0" bIns="0" rIns="0">
            <a:spAutoFit/>
          </a:bodyPr>
          <a:lstStyle/>
          <a:p>
            <a:pPr algn="l">
              <a:lnSpc>
                <a:spcPts val="6299"/>
              </a:lnSpc>
            </a:pPr>
            <a:r>
              <a:rPr lang="en-US" b="true" sz="4499" spc="899">
                <a:solidFill>
                  <a:srgbClr val="000000"/>
                </a:solidFill>
                <a:latin typeface="Arial Bold"/>
                <a:ea typeface="Arial Bold"/>
                <a:cs typeface="Arial Bold"/>
                <a:sym typeface="Arial Bold"/>
              </a:rPr>
              <a:t>Q2 2028</a:t>
            </a:r>
          </a:p>
        </p:txBody>
      </p:sp>
      <p:sp>
        <p:nvSpPr>
          <p:cNvPr name="TextBox 30" id="30"/>
          <p:cNvSpPr txBox="true"/>
          <p:nvPr/>
        </p:nvSpPr>
        <p:spPr>
          <a:xfrm rot="0">
            <a:off x="24233746" y="19115704"/>
            <a:ext cx="6490094" cy="1460500"/>
          </a:xfrm>
          <a:prstGeom prst="rect">
            <a:avLst/>
          </a:prstGeom>
        </p:spPr>
        <p:txBody>
          <a:bodyPr anchor="t" rtlCol="false" tIns="0" lIns="0" bIns="0" rIns="0">
            <a:spAutoFit/>
          </a:bodyPr>
          <a:lstStyle/>
          <a:p>
            <a:pPr algn="l">
              <a:lnSpc>
                <a:spcPts val="5599"/>
              </a:lnSpc>
            </a:pPr>
            <a:r>
              <a:rPr lang="en-US" sz="3999">
                <a:solidFill>
                  <a:srgbClr val="FF3131"/>
                </a:solidFill>
                <a:latin typeface="Arial"/>
                <a:ea typeface="Arial"/>
                <a:cs typeface="Arial"/>
                <a:sym typeface="Arial"/>
              </a:rPr>
              <a:t>This timeline is approximate and subject to change*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group of women looking at a book  Description automatically generated"/>
          <p:cNvSpPr/>
          <p:nvPr/>
        </p:nvSpPr>
        <p:spPr>
          <a:xfrm flipH="false" flipV="false" rot="0">
            <a:off x="15569914" y="2511638"/>
            <a:ext cx="15153925" cy="10104591"/>
          </a:xfrm>
          <a:custGeom>
            <a:avLst/>
            <a:gdLst/>
            <a:ahLst/>
            <a:cxnLst/>
            <a:rect r="r" b="b" t="t" l="l"/>
            <a:pathLst>
              <a:path h="10104591" w="15153925">
                <a:moveTo>
                  <a:pt x="0" y="0"/>
                </a:moveTo>
                <a:lnTo>
                  <a:pt x="15153926" y="0"/>
                </a:lnTo>
                <a:lnTo>
                  <a:pt x="15153926" y="10104591"/>
                </a:lnTo>
                <a:lnTo>
                  <a:pt x="0" y="10104591"/>
                </a:lnTo>
                <a:lnTo>
                  <a:pt x="0" y="0"/>
                </a:lnTo>
                <a:close/>
              </a:path>
            </a:pathLst>
          </a:custGeom>
          <a:blipFill>
            <a:blip r:embed="rId2"/>
            <a:stretch>
              <a:fillRect l="-9" t="0" r="-9" b="0"/>
            </a:stretch>
          </a:blipFill>
        </p:spPr>
      </p:sp>
      <p:sp>
        <p:nvSpPr>
          <p:cNvPr name="TextBox 3" id="3"/>
          <p:cNvSpPr txBox="true"/>
          <p:nvPr/>
        </p:nvSpPr>
        <p:spPr>
          <a:xfrm rot="0">
            <a:off x="2194560" y="2387813"/>
            <a:ext cx="13063852" cy="17497425"/>
          </a:xfrm>
          <a:prstGeom prst="rect">
            <a:avLst/>
          </a:prstGeom>
        </p:spPr>
        <p:txBody>
          <a:bodyPr anchor="t" rtlCol="false" tIns="0" lIns="0" bIns="0" rIns="0">
            <a:spAutoFit/>
          </a:bodyPr>
          <a:lstStyle/>
          <a:p>
            <a:pPr algn="l" marL="1085850" indent="-542925" lvl="1">
              <a:lnSpc>
                <a:spcPts val="7200"/>
              </a:lnSpc>
              <a:buFont typeface="Arial"/>
              <a:buChar char="•"/>
            </a:pPr>
            <a:r>
              <a:rPr lang="en-US" sz="6000">
                <a:solidFill>
                  <a:srgbClr val="000000"/>
                </a:solidFill>
                <a:latin typeface="Arial"/>
                <a:ea typeface="Arial"/>
                <a:cs typeface="Arial"/>
                <a:sym typeface="Arial"/>
              </a:rPr>
              <a:t>Consultation for the Sweetgrass Transmission project is underway.</a:t>
            </a:r>
          </a:p>
          <a:p>
            <a:pPr algn="l">
              <a:lnSpc>
                <a:spcPts val="7200"/>
              </a:lnSpc>
            </a:pPr>
          </a:p>
          <a:p>
            <a:pPr algn="l" marL="1085850" indent="-542925" lvl="1">
              <a:lnSpc>
                <a:spcPts val="7200"/>
              </a:lnSpc>
              <a:buFont typeface="Arial"/>
              <a:buChar char="•"/>
            </a:pPr>
            <a:r>
              <a:rPr lang="en-US" sz="6000">
                <a:solidFill>
                  <a:srgbClr val="000000"/>
                </a:solidFill>
                <a:latin typeface="Arial"/>
                <a:ea typeface="Arial"/>
                <a:cs typeface="Arial"/>
                <a:sym typeface="Arial"/>
              </a:rPr>
              <a:t>Neoen is consulting landowners and occupants directly adjacent the preliminary route options as well as stakeholders and Indigenous communities. </a:t>
            </a:r>
          </a:p>
          <a:p>
            <a:pPr algn="l">
              <a:lnSpc>
                <a:spcPts val="7200"/>
              </a:lnSpc>
            </a:pPr>
          </a:p>
          <a:p>
            <a:pPr algn="l" marL="1085850" indent="-542925" lvl="1">
              <a:lnSpc>
                <a:spcPts val="7200"/>
              </a:lnSpc>
              <a:buFont typeface="Arial"/>
              <a:buChar char="•"/>
            </a:pPr>
            <a:r>
              <a:rPr lang="en-US" sz="6000">
                <a:solidFill>
                  <a:srgbClr val="000000"/>
                </a:solidFill>
                <a:latin typeface="Arial"/>
                <a:ea typeface="Arial"/>
                <a:cs typeface="Arial"/>
                <a:sym typeface="Arial"/>
              </a:rPr>
              <a:t>Feedback gathered during the consultation period will inform at least two routes that will be submitted to the AUC as part of Neoen’s AUC Facilities Application.</a:t>
            </a:r>
          </a:p>
          <a:p>
            <a:pPr algn="l">
              <a:lnSpc>
                <a:spcPts val="7200"/>
              </a:lnSpc>
            </a:pPr>
          </a:p>
          <a:p>
            <a:pPr algn="l" marL="1085850" indent="-542925" lvl="1">
              <a:lnSpc>
                <a:spcPts val="7200"/>
              </a:lnSpc>
              <a:buFont typeface="Arial"/>
              <a:buChar char="•"/>
            </a:pPr>
            <a:r>
              <a:rPr lang="en-US" sz="6000">
                <a:solidFill>
                  <a:srgbClr val="000000"/>
                </a:solidFill>
                <a:latin typeface="Arial"/>
                <a:ea typeface="Arial"/>
                <a:cs typeface="Arial"/>
                <a:sym typeface="Arial"/>
              </a:rPr>
              <a:t>The proposed routes will be communicated via public notice to properties within the notification radius.</a:t>
            </a:r>
          </a:p>
        </p:txBody>
      </p:sp>
      <p:grpSp>
        <p:nvGrpSpPr>
          <p:cNvPr name="Group 4" id="4"/>
          <p:cNvGrpSpPr/>
          <p:nvPr/>
        </p:nvGrpSpPr>
        <p:grpSpPr>
          <a:xfrm rot="0">
            <a:off x="15569914" y="13178204"/>
            <a:ext cx="15153926" cy="5741891"/>
            <a:chOff x="0" y="0"/>
            <a:chExt cx="11225130" cy="4253253"/>
          </a:xfrm>
        </p:grpSpPr>
        <p:sp>
          <p:nvSpPr>
            <p:cNvPr name="Freeform 5" id="5"/>
            <p:cNvSpPr/>
            <p:nvPr/>
          </p:nvSpPr>
          <p:spPr>
            <a:xfrm flipH="false" flipV="false" rot="0">
              <a:off x="29571" y="24448"/>
              <a:ext cx="11165988" cy="4204333"/>
            </a:xfrm>
            <a:custGeom>
              <a:avLst/>
              <a:gdLst/>
              <a:ahLst/>
              <a:cxnLst/>
              <a:rect r="r" b="b" t="t" l="l"/>
              <a:pathLst>
                <a:path h="4204333" w="11165988">
                  <a:moveTo>
                    <a:pt x="0" y="0"/>
                  </a:moveTo>
                  <a:lnTo>
                    <a:pt x="11165987" y="0"/>
                  </a:lnTo>
                  <a:lnTo>
                    <a:pt x="11165987" y="4204333"/>
                  </a:lnTo>
                  <a:lnTo>
                    <a:pt x="0" y="4204333"/>
                  </a:lnTo>
                  <a:close/>
                </a:path>
              </a:pathLst>
            </a:custGeom>
            <a:solidFill>
              <a:srgbClr val="F3F3F3"/>
            </a:solidFill>
          </p:spPr>
        </p:sp>
        <p:sp>
          <p:nvSpPr>
            <p:cNvPr name="Freeform 6" id="6"/>
            <p:cNvSpPr/>
            <p:nvPr/>
          </p:nvSpPr>
          <p:spPr>
            <a:xfrm flipH="false" flipV="false" rot="0">
              <a:off x="0" y="0"/>
              <a:ext cx="11225130" cy="4253229"/>
            </a:xfrm>
            <a:custGeom>
              <a:avLst/>
              <a:gdLst/>
              <a:ahLst/>
              <a:cxnLst/>
              <a:rect r="r" b="b" t="t" l="l"/>
              <a:pathLst>
                <a:path h="4253229" w="11225130">
                  <a:moveTo>
                    <a:pt x="29571" y="0"/>
                  </a:moveTo>
                  <a:lnTo>
                    <a:pt x="11195558" y="0"/>
                  </a:lnTo>
                  <a:cubicBezTo>
                    <a:pt x="11211855" y="0"/>
                    <a:pt x="11225130" y="10974"/>
                    <a:pt x="11225130" y="24448"/>
                  </a:cubicBezTo>
                  <a:lnTo>
                    <a:pt x="11225130" y="4228781"/>
                  </a:lnTo>
                  <a:cubicBezTo>
                    <a:pt x="11225130" y="4242254"/>
                    <a:pt x="11211855" y="4253229"/>
                    <a:pt x="11195558" y="4253229"/>
                  </a:cubicBezTo>
                  <a:lnTo>
                    <a:pt x="29571" y="4253229"/>
                  </a:lnTo>
                  <a:cubicBezTo>
                    <a:pt x="13274" y="4253229"/>
                    <a:pt x="0" y="4242254"/>
                    <a:pt x="0" y="4228781"/>
                  </a:cubicBezTo>
                  <a:lnTo>
                    <a:pt x="0" y="24448"/>
                  </a:lnTo>
                  <a:cubicBezTo>
                    <a:pt x="0" y="10974"/>
                    <a:pt x="13274" y="0"/>
                    <a:pt x="29571" y="0"/>
                  </a:cubicBezTo>
                  <a:moveTo>
                    <a:pt x="29571" y="48895"/>
                  </a:moveTo>
                  <a:lnTo>
                    <a:pt x="29571" y="24448"/>
                  </a:lnTo>
                  <a:lnTo>
                    <a:pt x="59142" y="24448"/>
                  </a:lnTo>
                  <a:lnTo>
                    <a:pt x="59142" y="4228781"/>
                  </a:lnTo>
                  <a:lnTo>
                    <a:pt x="29571" y="4228781"/>
                  </a:lnTo>
                  <a:lnTo>
                    <a:pt x="29571" y="4204334"/>
                  </a:lnTo>
                  <a:lnTo>
                    <a:pt x="11195558" y="4204334"/>
                  </a:lnTo>
                  <a:lnTo>
                    <a:pt x="11195558" y="4228781"/>
                  </a:lnTo>
                  <a:lnTo>
                    <a:pt x="11165987" y="4228781"/>
                  </a:lnTo>
                  <a:lnTo>
                    <a:pt x="11165987" y="24448"/>
                  </a:lnTo>
                  <a:lnTo>
                    <a:pt x="11195558" y="24448"/>
                  </a:lnTo>
                  <a:lnTo>
                    <a:pt x="11195558" y="48895"/>
                  </a:lnTo>
                  <a:lnTo>
                    <a:pt x="29571" y="48895"/>
                  </a:lnTo>
                  <a:close/>
                </a:path>
              </a:pathLst>
            </a:custGeom>
            <a:solidFill>
              <a:srgbClr val="FFFFFF"/>
            </a:solidFill>
          </p:spPr>
        </p:sp>
        <p:sp>
          <p:nvSpPr>
            <p:cNvPr name="TextBox 7" id="7"/>
            <p:cNvSpPr txBox="true"/>
            <p:nvPr/>
          </p:nvSpPr>
          <p:spPr>
            <a:xfrm>
              <a:off x="0" y="-161925"/>
              <a:ext cx="11225130" cy="4415178"/>
            </a:xfrm>
            <a:prstGeom prst="rect">
              <a:avLst/>
            </a:prstGeom>
          </p:spPr>
          <p:txBody>
            <a:bodyPr anchor="t" rtlCol="false" tIns="91440" lIns="91440" bIns="91440" rIns="91440"/>
            <a:lstStyle/>
            <a:p>
              <a:pPr algn="l">
                <a:lnSpc>
                  <a:spcPts val="5909"/>
                </a:lnSpc>
              </a:pPr>
              <a:r>
                <a:rPr lang="en-US" sz="4320" b="true">
                  <a:solidFill>
                    <a:srgbClr val="000000"/>
                  </a:solidFill>
                  <a:latin typeface="Arial Bold"/>
                  <a:ea typeface="Arial Bold"/>
                  <a:cs typeface="Arial Bold"/>
                  <a:sym typeface="Arial Bold"/>
                </a:rPr>
                <a:t>We want to hear from you! </a:t>
              </a:r>
            </a:p>
            <a:p>
              <a:pPr algn="l">
                <a:lnSpc>
                  <a:spcPts val="5909"/>
                </a:lnSpc>
              </a:pPr>
            </a:p>
            <a:p>
              <a:pPr algn="l" marL="781812" indent="-390906" lvl="1">
                <a:lnSpc>
                  <a:spcPts val="5909"/>
                </a:lnSpc>
                <a:buFont typeface="Arial"/>
                <a:buChar char="•"/>
              </a:pPr>
              <a:r>
                <a:rPr lang="en-US" sz="4319">
                  <a:solidFill>
                    <a:srgbClr val="000000"/>
                  </a:solidFill>
                  <a:latin typeface="Arial"/>
                  <a:ea typeface="Arial"/>
                  <a:cs typeface="Arial"/>
                  <a:sym typeface="Arial"/>
                </a:rPr>
                <a:t>Phone: (587) 434-7547</a:t>
              </a:r>
            </a:p>
            <a:p>
              <a:pPr algn="l" marL="781812" indent="-390906" lvl="1">
                <a:lnSpc>
                  <a:spcPts val="5909"/>
                </a:lnSpc>
                <a:buFont typeface="Arial"/>
                <a:buChar char="•"/>
              </a:pPr>
              <a:r>
                <a:rPr lang="en-US" sz="4319">
                  <a:solidFill>
                    <a:srgbClr val="000000"/>
                  </a:solidFill>
                  <a:latin typeface="Arial"/>
                  <a:ea typeface="Arial"/>
                  <a:cs typeface="Arial"/>
                  <a:sym typeface="Arial"/>
                </a:rPr>
                <a:t>Email: sbrown@sabrenergyconsulting.com</a:t>
              </a:r>
            </a:p>
            <a:p>
              <a:pPr algn="l" marL="781812" indent="-390906" lvl="1">
                <a:lnSpc>
                  <a:spcPts val="5909"/>
                </a:lnSpc>
                <a:buFont typeface="Arial"/>
                <a:buChar char="•"/>
              </a:pPr>
              <a:r>
                <a:rPr lang="en-US" sz="4319">
                  <a:solidFill>
                    <a:srgbClr val="000000"/>
                  </a:solidFill>
                  <a:latin typeface="Arial"/>
                  <a:ea typeface="Arial"/>
                  <a:cs typeface="Arial"/>
                  <a:sym typeface="Arial"/>
                </a:rPr>
                <a:t>Mail: Box 3, Suite 530, 150 9th Avenue SW, Calgary, AB T2P 3H9</a:t>
              </a:r>
            </a:p>
            <a:p>
              <a:pPr algn="l" marL="781812" indent="-390906" lvl="1">
                <a:lnSpc>
                  <a:spcPts val="5909"/>
                </a:lnSpc>
                <a:buFont typeface="Arial"/>
                <a:buChar char="•"/>
              </a:pPr>
              <a:r>
                <a:rPr lang="en-US" sz="4319">
                  <a:solidFill>
                    <a:srgbClr val="000000"/>
                  </a:solidFill>
                  <a:latin typeface="Arial"/>
                  <a:ea typeface="Arial"/>
                  <a:cs typeface="Arial"/>
                  <a:sym typeface="Arial"/>
                </a:rPr>
                <a:t>Request a 1-on-1 meeting</a:t>
              </a:r>
            </a:p>
          </p:txBody>
        </p:sp>
      </p:grpSp>
      <p:grpSp>
        <p:nvGrpSpPr>
          <p:cNvPr name="Group 8" id="8"/>
          <p:cNvGrpSpPr/>
          <p:nvPr/>
        </p:nvGrpSpPr>
        <p:grpSpPr>
          <a:xfrm rot="0">
            <a:off x="0" y="0"/>
            <a:ext cx="32918400" cy="1949427"/>
            <a:chOff x="0" y="0"/>
            <a:chExt cx="24422100" cy="1446276"/>
          </a:xfrm>
        </p:grpSpPr>
        <p:sp>
          <p:nvSpPr>
            <p:cNvPr name="Freeform 9" id="9"/>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10" id="10"/>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grpSp>
        <p:nvGrpSpPr>
          <p:cNvPr name="Group 11" id="11"/>
          <p:cNvGrpSpPr/>
          <p:nvPr/>
        </p:nvGrpSpPr>
        <p:grpSpPr>
          <a:xfrm rot="0">
            <a:off x="2194560" y="285743"/>
            <a:ext cx="26853119" cy="1333500"/>
            <a:chOff x="0" y="0"/>
            <a:chExt cx="35804159" cy="1778000"/>
          </a:xfrm>
        </p:grpSpPr>
        <p:sp>
          <p:nvSpPr>
            <p:cNvPr name="TextBox 12" id="12"/>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Public Consultation</a:t>
              </a:r>
            </a:p>
          </p:txBody>
        </p:sp>
        <p:sp>
          <p:nvSpPr>
            <p:cNvPr name="Freeform 13" id="13"/>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3"/>
              <a:stretch>
                <a:fillRect l="0" t="0" r="0"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0" y="6014471"/>
            <a:ext cx="32918400" cy="10921999"/>
          </a:xfrm>
          <a:prstGeom prst="rect">
            <a:avLst/>
          </a:prstGeom>
        </p:spPr>
        <p:txBody>
          <a:bodyPr anchor="t" rtlCol="false" tIns="0" lIns="0" bIns="0" rIns="0">
            <a:spAutoFit/>
          </a:bodyPr>
          <a:lstStyle/>
          <a:p>
            <a:pPr algn="ctr">
              <a:lnSpc>
                <a:spcPts val="28000"/>
              </a:lnSpc>
            </a:pPr>
            <a:r>
              <a:rPr lang="en-US" sz="20000">
                <a:solidFill>
                  <a:srgbClr val="000000"/>
                </a:solidFill>
                <a:latin typeface="Arial"/>
                <a:ea typeface="Arial"/>
                <a:cs typeface="Arial"/>
                <a:sym typeface="Arial"/>
              </a:rPr>
              <a:t>SWEETGRASS TRANSMISSION PROJECT OPEN HOUSE</a:t>
            </a:r>
          </a:p>
        </p:txBody>
      </p:sp>
      <p:grpSp>
        <p:nvGrpSpPr>
          <p:cNvPr name="Group 3" id="3"/>
          <p:cNvGrpSpPr/>
          <p:nvPr/>
        </p:nvGrpSpPr>
        <p:grpSpPr>
          <a:xfrm rot="0">
            <a:off x="0" y="0"/>
            <a:ext cx="32918400" cy="1949427"/>
            <a:chOff x="0" y="0"/>
            <a:chExt cx="43891200" cy="2599235"/>
          </a:xfrm>
        </p:grpSpPr>
        <p:grpSp>
          <p:nvGrpSpPr>
            <p:cNvPr name="Group 4" id="4"/>
            <p:cNvGrpSpPr/>
            <p:nvPr/>
          </p:nvGrpSpPr>
          <p:grpSpPr>
            <a:xfrm rot="0">
              <a:off x="0" y="0"/>
              <a:ext cx="43891200" cy="2599235"/>
              <a:chOff x="0" y="0"/>
              <a:chExt cx="24422100" cy="1446276"/>
            </a:xfrm>
          </p:grpSpPr>
          <p:sp>
            <p:nvSpPr>
              <p:cNvPr name="Freeform 5" id="5"/>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6" id="6"/>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Freeform 7" id="7"/>
            <p:cNvSpPr/>
            <p:nvPr/>
          </p:nvSpPr>
          <p:spPr>
            <a:xfrm flipH="false" flipV="false" rot="0">
              <a:off x="18398691" y="618931"/>
              <a:ext cx="7093818" cy="1361373"/>
            </a:xfrm>
            <a:custGeom>
              <a:avLst/>
              <a:gdLst/>
              <a:ahLst/>
              <a:cxnLst/>
              <a:rect r="r" b="b" t="t" l="l"/>
              <a:pathLst>
                <a:path h="1361373" w="7093818">
                  <a:moveTo>
                    <a:pt x="0" y="0"/>
                  </a:moveTo>
                  <a:lnTo>
                    <a:pt x="7093818" y="0"/>
                  </a:lnTo>
                  <a:lnTo>
                    <a:pt x="7093818" y="1361373"/>
                  </a:lnTo>
                  <a:lnTo>
                    <a:pt x="0" y="1361373"/>
                  </a:lnTo>
                  <a:lnTo>
                    <a:pt x="0" y="0"/>
                  </a:lnTo>
                  <a:close/>
                </a:path>
              </a:pathLst>
            </a:custGeom>
            <a:blipFill>
              <a:blip r:embed="rId2"/>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TextBox 5" id="5"/>
          <p:cNvSpPr txBox="true"/>
          <p:nvPr/>
        </p:nvSpPr>
        <p:spPr>
          <a:xfrm rot="0">
            <a:off x="2194560" y="2851485"/>
            <a:ext cx="28529280" cy="16868775"/>
          </a:xfrm>
          <a:prstGeom prst="rect">
            <a:avLst/>
          </a:prstGeom>
        </p:spPr>
        <p:txBody>
          <a:bodyPr anchor="t" rtlCol="false" tIns="0" lIns="0" bIns="0" rIns="0">
            <a:spAutoFit/>
          </a:bodyPr>
          <a:lstStyle/>
          <a:p>
            <a:pPr algn="l" marL="1079501" indent="-539750" lvl="1">
              <a:lnSpc>
                <a:spcPts val="6000"/>
              </a:lnSpc>
              <a:buFont typeface="Arial"/>
              <a:buChar char="•"/>
            </a:pPr>
            <a:r>
              <a:rPr lang="en-US" sz="5000">
                <a:solidFill>
                  <a:srgbClr val="000000"/>
                </a:solidFill>
                <a:latin typeface="Arial"/>
                <a:ea typeface="Arial"/>
                <a:cs typeface="Arial"/>
                <a:sym typeface="Arial"/>
              </a:rPr>
              <a:t>Sweetgrass Solar with Storage is a 315-megawatt alternating current (MWac) solar farm with a 150-megawatt (MW) capacity battery energy storage system (BESS) proposed for development on private lands located approximately 4.5-kilometres (km) east of the Hamlet of Granum between Township Roads 104 and 112, and Range Roads 260 and 262.</a:t>
            </a:r>
          </a:p>
          <a:p>
            <a:pPr algn="l">
              <a:lnSpc>
                <a:spcPts val="6000"/>
              </a:lnSpc>
            </a:pPr>
          </a:p>
          <a:p>
            <a:pPr algn="l" marL="1079501" indent="-539750" lvl="1">
              <a:lnSpc>
                <a:spcPts val="6000"/>
              </a:lnSpc>
              <a:buFont typeface="Arial"/>
              <a:buChar char="•"/>
            </a:pPr>
            <a:r>
              <a:rPr lang="en-US" sz="5000">
                <a:solidFill>
                  <a:srgbClr val="000000"/>
                </a:solidFill>
                <a:latin typeface="Arial"/>
                <a:ea typeface="Arial"/>
                <a:cs typeface="Arial"/>
                <a:sym typeface="Arial"/>
              </a:rPr>
              <a:t>Neoen’s application for Sweetgrass Solar with Storage was submitted to the Alberta Utilities Commission (AUC) for consideration in October 2024 and is subject to an AUC hearing (proceeding 29372) scheduled for April 28 - May 2, 2025.</a:t>
            </a:r>
          </a:p>
          <a:p>
            <a:pPr algn="l">
              <a:lnSpc>
                <a:spcPts val="6000"/>
              </a:lnSpc>
            </a:pPr>
          </a:p>
          <a:p>
            <a:pPr algn="l" marL="1079501" indent="-539750" lvl="1">
              <a:lnSpc>
                <a:spcPts val="6000"/>
              </a:lnSpc>
              <a:buFont typeface="Arial"/>
              <a:buChar char="•"/>
            </a:pPr>
            <a:r>
              <a:rPr lang="en-US" b="true" sz="5000">
                <a:solidFill>
                  <a:srgbClr val="000000"/>
                </a:solidFill>
                <a:latin typeface="Arial Bold"/>
                <a:ea typeface="Arial Bold"/>
                <a:cs typeface="Arial Bold"/>
                <a:sym typeface="Arial Bold"/>
              </a:rPr>
              <a:t>To connect the proposed Sweetgrass Solar with Storage project to the Alberta Interconnected Electric System (AIES), Neoen is proposing to construct up to approximately 17 km of new 240-kilovolt (kV) electrical transmission line that will connect to AltaLink’s existing 240kV line</a:t>
            </a:r>
            <a:r>
              <a:rPr lang="en-US" sz="5000">
                <a:solidFill>
                  <a:srgbClr val="000000"/>
                </a:solidFill>
                <a:latin typeface="Arial"/>
                <a:ea typeface="Arial"/>
                <a:cs typeface="Arial"/>
                <a:sym typeface="Arial"/>
              </a:rPr>
              <a:t>.</a:t>
            </a:r>
          </a:p>
          <a:p>
            <a:pPr algn="l">
              <a:lnSpc>
                <a:spcPts val="6000"/>
              </a:lnSpc>
            </a:pPr>
          </a:p>
          <a:p>
            <a:pPr algn="l" marL="1079501" indent="-539750" lvl="1">
              <a:lnSpc>
                <a:spcPts val="6000"/>
              </a:lnSpc>
              <a:buFont typeface="Arial"/>
              <a:buChar char="•"/>
            </a:pPr>
            <a:r>
              <a:rPr lang="en-US" sz="5000">
                <a:solidFill>
                  <a:srgbClr val="000000"/>
                </a:solidFill>
                <a:latin typeface="Arial"/>
                <a:ea typeface="Arial"/>
                <a:cs typeface="Arial"/>
                <a:sym typeface="Arial"/>
              </a:rPr>
              <a:t>The new transmission line is proposed to run between the Sweetgrass 1160S Substation and the Willow Creek 1132S Switching Station, where it will connect to AltaLink’s existing 240kV line.</a:t>
            </a:r>
          </a:p>
          <a:p>
            <a:pPr algn="l">
              <a:lnSpc>
                <a:spcPts val="6000"/>
              </a:lnSpc>
            </a:pPr>
            <a:r>
              <a:rPr lang="en-US" sz="5000">
                <a:solidFill>
                  <a:srgbClr val="000000"/>
                </a:solidFill>
                <a:latin typeface="Arial"/>
                <a:ea typeface="Arial"/>
                <a:cs typeface="Arial"/>
                <a:sym typeface="Arial"/>
              </a:rPr>
              <a:t> </a:t>
            </a:r>
          </a:p>
          <a:p>
            <a:pPr algn="l" marL="1079501" indent="-539750" lvl="1">
              <a:lnSpc>
                <a:spcPts val="6000"/>
              </a:lnSpc>
              <a:buFont typeface="Arial"/>
              <a:buChar char="•"/>
            </a:pPr>
            <a:r>
              <a:rPr lang="en-US" sz="5000">
                <a:solidFill>
                  <a:srgbClr val="000000"/>
                </a:solidFill>
                <a:latin typeface="Arial"/>
                <a:ea typeface="Arial"/>
                <a:cs typeface="Arial"/>
                <a:sym typeface="Arial"/>
              </a:rPr>
              <a:t>Three preliminary route options for the new transmission line have been identified for feedback.</a:t>
            </a:r>
          </a:p>
          <a:p>
            <a:pPr algn="l">
              <a:lnSpc>
                <a:spcPts val="6000"/>
              </a:lnSpc>
            </a:pPr>
          </a:p>
          <a:p>
            <a:pPr algn="l" marL="1079501" indent="-539750" lvl="1">
              <a:lnSpc>
                <a:spcPts val="6000"/>
              </a:lnSpc>
              <a:buFont typeface="Arial"/>
              <a:buChar char="•"/>
            </a:pPr>
            <a:r>
              <a:rPr lang="en-US" sz="5000">
                <a:solidFill>
                  <a:srgbClr val="000000"/>
                </a:solidFill>
                <a:latin typeface="Arial"/>
                <a:ea typeface="Arial"/>
                <a:cs typeface="Arial"/>
                <a:sym typeface="Arial"/>
              </a:rPr>
              <a:t>Following consultation, Neoen will submit at</a:t>
            </a:r>
            <a:r>
              <a:rPr lang="en-US" sz="5000">
                <a:solidFill>
                  <a:srgbClr val="000000"/>
                </a:solidFill>
                <a:latin typeface="Arial"/>
                <a:ea typeface="Arial"/>
                <a:cs typeface="Arial"/>
                <a:sym typeface="Arial"/>
              </a:rPr>
              <a:t> least two routes, one preferred and one alternate, to the AUC for consideration.</a:t>
            </a:r>
          </a:p>
          <a:p>
            <a:pPr algn="l">
              <a:lnSpc>
                <a:spcPts val="6000"/>
              </a:lnSpc>
            </a:pPr>
          </a:p>
        </p:txBody>
      </p:sp>
      <p:grpSp>
        <p:nvGrpSpPr>
          <p:cNvPr name="Group 6" id="6"/>
          <p:cNvGrpSpPr/>
          <p:nvPr/>
        </p:nvGrpSpPr>
        <p:grpSpPr>
          <a:xfrm rot="0">
            <a:off x="2194560" y="285743"/>
            <a:ext cx="26853119" cy="1333500"/>
            <a:chOff x="0" y="0"/>
            <a:chExt cx="35804159" cy="1778000"/>
          </a:xfrm>
        </p:grpSpPr>
        <p:sp>
          <p:nvSpPr>
            <p:cNvPr name="TextBox 7" id="7"/>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Project Background</a:t>
              </a:r>
            </a:p>
          </p:txBody>
        </p:sp>
        <p:sp>
          <p:nvSpPr>
            <p:cNvPr name="Freeform 8" id="8"/>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Freeform 5" id="5"/>
          <p:cNvSpPr/>
          <p:nvPr/>
        </p:nvSpPr>
        <p:spPr>
          <a:xfrm flipH="false" flipV="false" rot="0">
            <a:off x="8177793" y="3125882"/>
            <a:ext cx="16562813" cy="16625158"/>
          </a:xfrm>
          <a:custGeom>
            <a:avLst/>
            <a:gdLst/>
            <a:ahLst/>
            <a:cxnLst/>
            <a:rect r="r" b="b" t="t" l="l"/>
            <a:pathLst>
              <a:path h="16625158" w="16562813">
                <a:moveTo>
                  <a:pt x="0" y="0"/>
                </a:moveTo>
                <a:lnTo>
                  <a:pt x="16562814" y="0"/>
                </a:lnTo>
                <a:lnTo>
                  <a:pt x="16562814" y="16625158"/>
                </a:lnTo>
                <a:lnTo>
                  <a:pt x="0" y="16625158"/>
                </a:lnTo>
                <a:lnTo>
                  <a:pt x="0" y="0"/>
                </a:lnTo>
                <a:close/>
              </a:path>
            </a:pathLst>
          </a:custGeom>
          <a:blipFill>
            <a:blip r:embed="rId2"/>
            <a:stretch>
              <a:fillRect l="0" t="0" r="0" b="0"/>
            </a:stretch>
          </a:blipFill>
        </p:spPr>
      </p:sp>
      <p:sp>
        <p:nvSpPr>
          <p:cNvPr name="TextBox 6" id="6"/>
          <p:cNvSpPr txBox="true"/>
          <p:nvPr/>
        </p:nvSpPr>
        <p:spPr>
          <a:xfrm rot="0">
            <a:off x="10704081" y="180968"/>
            <a:ext cx="21550718" cy="1381125"/>
          </a:xfrm>
          <a:prstGeom prst="rect">
            <a:avLst/>
          </a:prstGeom>
        </p:spPr>
        <p:txBody>
          <a:bodyPr anchor="t" rtlCol="false" tIns="0" lIns="0" bIns="0" rIns="0">
            <a:spAutoFit/>
          </a:bodyPr>
          <a:lstStyle/>
          <a:p>
            <a:pPr algn="l">
              <a:lnSpc>
                <a:spcPts val="9600"/>
              </a:lnSpc>
            </a:pPr>
            <a:r>
              <a:rPr lang="en-US" sz="8000">
                <a:solidFill>
                  <a:srgbClr val="F3F3F3"/>
                </a:solidFill>
                <a:latin typeface="Arial"/>
                <a:ea typeface="Arial"/>
                <a:cs typeface="Arial"/>
                <a:sym typeface="Arial"/>
              </a:rPr>
              <a:t>Sweetgrass Solar with Storage Project Lands</a:t>
            </a:r>
          </a:p>
        </p:txBody>
      </p:sp>
      <p:sp>
        <p:nvSpPr>
          <p:cNvPr name="Freeform 7" id="7"/>
          <p:cNvSpPr/>
          <p:nvPr/>
        </p:nvSpPr>
        <p:spPr>
          <a:xfrm flipH="false" flipV="false" rot="0">
            <a:off x="2194560" y="441978"/>
            <a:ext cx="5320364" cy="1021030"/>
          </a:xfrm>
          <a:custGeom>
            <a:avLst/>
            <a:gdLst/>
            <a:ahLst/>
            <a:cxnLst/>
            <a:rect r="r" b="b" t="t" l="l"/>
            <a:pathLst>
              <a:path h="1021030" w="5320364">
                <a:moveTo>
                  <a:pt x="0" y="0"/>
                </a:moveTo>
                <a:lnTo>
                  <a:pt x="5320364" y="0"/>
                </a:lnTo>
                <a:lnTo>
                  <a:pt x="5320364" y="1021030"/>
                </a:lnTo>
                <a:lnTo>
                  <a:pt x="0" y="1021030"/>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TextBox 5" id="5"/>
          <p:cNvSpPr txBox="true"/>
          <p:nvPr/>
        </p:nvSpPr>
        <p:spPr>
          <a:xfrm rot="0">
            <a:off x="10704081" y="200018"/>
            <a:ext cx="22214319" cy="1352550"/>
          </a:xfrm>
          <a:prstGeom prst="rect">
            <a:avLst/>
          </a:prstGeom>
        </p:spPr>
        <p:txBody>
          <a:bodyPr anchor="t" rtlCol="false" tIns="0" lIns="0" bIns="0" rIns="0">
            <a:spAutoFit/>
          </a:bodyPr>
          <a:lstStyle/>
          <a:p>
            <a:pPr algn="l">
              <a:lnSpc>
                <a:spcPts val="9480"/>
              </a:lnSpc>
            </a:pPr>
            <a:r>
              <a:rPr lang="en-US" sz="7900">
                <a:solidFill>
                  <a:srgbClr val="F3F3F3"/>
                </a:solidFill>
                <a:latin typeface="Arial"/>
                <a:ea typeface="Arial"/>
                <a:cs typeface="Arial"/>
                <a:sym typeface="Arial"/>
              </a:rPr>
              <a:t>About Solar Power and Battery Energy Storage</a:t>
            </a:r>
          </a:p>
        </p:txBody>
      </p:sp>
      <p:sp>
        <p:nvSpPr>
          <p:cNvPr name="Freeform 6" id="6"/>
          <p:cNvSpPr/>
          <p:nvPr/>
        </p:nvSpPr>
        <p:spPr>
          <a:xfrm flipH="false" flipV="false" rot="0">
            <a:off x="2194560" y="441978"/>
            <a:ext cx="5320364" cy="1021030"/>
          </a:xfrm>
          <a:custGeom>
            <a:avLst/>
            <a:gdLst/>
            <a:ahLst/>
            <a:cxnLst/>
            <a:rect r="r" b="b" t="t" l="l"/>
            <a:pathLst>
              <a:path h="1021030" w="5320364">
                <a:moveTo>
                  <a:pt x="0" y="0"/>
                </a:moveTo>
                <a:lnTo>
                  <a:pt x="5320364" y="0"/>
                </a:lnTo>
                <a:lnTo>
                  <a:pt x="5320364" y="1021030"/>
                </a:lnTo>
                <a:lnTo>
                  <a:pt x="0" y="1021030"/>
                </a:lnTo>
                <a:lnTo>
                  <a:pt x="0" y="0"/>
                </a:lnTo>
                <a:close/>
              </a:path>
            </a:pathLst>
          </a:custGeom>
          <a:blipFill>
            <a:blip r:embed="rId2"/>
            <a:stretch>
              <a:fillRect l="0" t="0" r="0" b="0"/>
            </a:stretch>
          </a:blipFill>
        </p:spPr>
      </p:sp>
      <p:sp>
        <p:nvSpPr>
          <p:cNvPr name="Freeform 7" id="7"/>
          <p:cNvSpPr/>
          <p:nvPr/>
        </p:nvSpPr>
        <p:spPr>
          <a:xfrm flipH="false" flipV="false" rot="0">
            <a:off x="3413228" y="2561187"/>
            <a:ext cx="12180967" cy="8115569"/>
          </a:xfrm>
          <a:custGeom>
            <a:avLst/>
            <a:gdLst/>
            <a:ahLst/>
            <a:cxnLst/>
            <a:rect r="r" b="b" t="t" l="l"/>
            <a:pathLst>
              <a:path h="8115569" w="12180967">
                <a:moveTo>
                  <a:pt x="0" y="0"/>
                </a:moveTo>
                <a:lnTo>
                  <a:pt x="12180967" y="0"/>
                </a:lnTo>
                <a:lnTo>
                  <a:pt x="12180967" y="8115569"/>
                </a:lnTo>
                <a:lnTo>
                  <a:pt x="0" y="8115569"/>
                </a:lnTo>
                <a:lnTo>
                  <a:pt x="0" y="0"/>
                </a:lnTo>
                <a:close/>
              </a:path>
            </a:pathLst>
          </a:custGeom>
          <a:blipFill>
            <a:blip r:embed="rId3"/>
            <a:stretch>
              <a:fillRect l="0" t="0" r="0" b="0"/>
            </a:stretch>
          </a:blipFill>
        </p:spPr>
      </p:sp>
      <p:sp>
        <p:nvSpPr>
          <p:cNvPr name="TextBox 8" id="8"/>
          <p:cNvSpPr txBox="true"/>
          <p:nvPr/>
        </p:nvSpPr>
        <p:spPr>
          <a:xfrm rot="0">
            <a:off x="3413228" y="11362556"/>
            <a:ext cx="12180967" cy="9658350"/>
          </a:xfrm>
          <a:prstGeom prst="rect">
            <a:avLst/>
          </a:prstGeom>
        </p:spPr>
        <p:txBody>
          <a:bodyPr anchor="t" rtlCol="false" tIns="0" lIns="0" bIns="0" rIns="0">
            <a:spAutoFit/>
          </a:bodyPr>
          <a:lstStyle/>
          <a:p>
            <a:pPr algn="l" marL="759560" indent="-379780" lvl="1">
              <a:lnSpc>
                <a:spcPts val="5039"/>
              </a:lnSpc>
              <a:buFont typeface="Arial"/>
              <a:buChar char="•"/>
            </a:pPr>
            <a:r>
              <a:rPr lang="en-US" sz="4199">
                <a:solidFill>
                  <a:srgbClr val="000000"/>
                </a:solidFill>
                <a:latin typeface="Arial"/>
                <a:ea typeface="Arial"/>
                <a:cs typeface="Arial"/>
                <a:sym typeface="Arial"/>
              </a:rPr>
              <a:t>Bifacial, photovoltaic (PV) panels capture electromagnetic radiation from the sun and convert it into direct current (DC) electricity.</a:t>
            </a:r>
          </a:p>
          <a:p>
            <a:pPr algn="l">
              <a:lnSpc>
                <a:spcPts val="5039"/>
              </a:lnSpc>
            </a:pPr>
          </a:p>
          <a:p>
            <a:pPr algn="l" marL="759560" indent="-379780" lvl="1">
              <a:lnSpc>
                <a:spcPts val="5039"/>
              </a:lnSpc>
              <a:buFont typeface="Arial"/>
              <a:buChar char="•"/>
            </a:pPr>
            <a:r>
              <a:rPr lang="en-US" sz="4199">
                <a:solidFill>
                  <a:srgbClr val="000000"/>
                </a:solidFill>
                <a:latin typeface="Arial"/>
                <a:ea typeface="Arial"/>
                <a:cs typeface="Arial"/>
                <a:sym typeface="Arial"/>
              </a:rPr>
              <a:t>PV panels are connected to inverters that convert DC to alternating current (AC).</a:t>
            </a:r>
          </a:p>
          <a:p>
            <a:pPr algn="l">
              <a:lnSpc>
                <a:spcPts val="5039"/>
              </a:lnSpc>
            </a:pPr>
          </a:p>
          <a:p>
            <a:pPr algn="l" marL="759560" indent="-379780" lvl="1">
              <a:lnSpc>
                <a:spcPts val="5039"/>
              </a:lnSpc>
              <a:buFont typeface="Arial"/>
              <a:buChar char="•"/>
            </a:pPr>
            <a:r>
              <a:rPr lang="en-US" sz="4199">
                <a:solidFill>
                  <a:srgbClr val="000000"/>
                </a:solidFill>
                <a:latin typeface="Arial"/>
                <a:ea typeface="Arial"/>
                <a:cs typeface="Arial"/>
                <a:sym typeface="Arial"/>
              </a:rPr>
              <a:t>Transformers convert power generated by the PV panels from medium voltage (MV) to high voltage (HV) before discharging it to a power grid via transmission lines.</a:t>
            </a:r>
          </a:p>
          <a:p>
            <a:pPr algn="l">
              <a:lnSpc>
                <a:spcPts val="5039"/>
              </a:lnSpc>
            </a:pPr>
          </a:p>
          <a:p>
            <a:pPr algn="l" marL="759560" indent="-379780" lvl="1">
              <a:lnSpc>
                <a:spcPts val="5039"/>
              </a:lnSpc>
              <a:buFont typeface="Arial"/>
              <a:buChar char="•"/>
            </a:pPr>
            <a:r>
              <a:rPr lang="en-US" sz="4199">
                <a:solidFill>
                  <a:srgbClr val="000000"/>
                </a:solidFill>
                <a:latin typeface="Arial"/>
                <a:ea typeface="Arial"/>
                <a:cs typeface="Arial"/>
                <a:sym typeface="Arial"/>
              </a:rPr>
              <a:t>Solar plants generate power when the sun is shining, and </a:t>
            </a:r>
            <a:r>
              <a:rPr lang="en-US" sz="4199">
                <a:solidFill>
                  <a:srgbClr val="000000"/>
                </a:solidFill>
                <a:latin typeface="Arial"/>
                <a:ea typeface="Arial"/>
                <a:cs typeface="Arial"/>
                <a:sym typeface="Arial"/>
              </a:rPr>
              <a:t>can standalone or be accompanied by a BESS.</a:t>
            </a:r>
          </a:p>
        </p:txBody>
      </p:sp>
      <p:sp>
        <p:nvSpPr>
          <p:cNvPr name="TextBox 9" id="9"/>
          <p:cNvSpPr txBox="true"/>
          <p:nvPr/>
        </p:nvSpPr>
        <p:spPr>
          <a:xfrm rot="0">
            <a:off x="17324205" y="11362556"/>
            <a:ext cx="12180967" cy="9020175"/>
          </a:xfrm>
          <a:prstGeom prst="rect">
            <a:avLst/>
          </a:prstGeom>
        </p:spPr>
        <p:txBody>
          <a:bodyPr anchor="t" rtlCol="false" tIns="0" lIns="0" bIns="0" rIns="0">
            <a:spAutoFit/>
          </a:bodyPr>
          <a:lstStyle/>
          <a:p>
            <a:pPr algn="l" marL="759560" indent="-379780" lvl="1">
              <a:lnSpc>
                <a:spcPts val="5039"/>
              </a:lnSpc>
              <a:buFont typeface="Arial"/>
              <a:buChar char="•"/>
            </a:pPr>
            <a:r>
              <a:rPr lang="en-US" sz="4199">
                <a:solidFill>
                  <a:srgbClr val="000000"/>
                </a:solidFill>
                <a:latin typeface="Arial"/>
                <a:ea typeface="Arial"/>
                <a:cs typeface="Arial"/>
                <a:sym typeface="Arial"/>
              </a:rPr>
              <a:t>A Battery Energy Storage System (BESS) stores (or “charges”) electricity in batteries and later discharges it to an electrical grid.</a:t>
            </a:r>
          </a:p>
          <a:p>
            <a:pPr algn="l">
              <a:lnSpc>
                <a:spcPts val="5039"/>
              </a:lnSpc>
            </a:pPr>
          </a:p>
          <a:p>
            <a:pPr algn="l" marL="759560" indent="-379780" lvl="1">
              <a:lnSpc>
                <a:spcPts val="5039"/>
              </a:lnSpc>
              <a:buFont typeface="Arial"/>
              <a:buChar char="•"/>
            </a:pPr>
            <a:r>
              <a:rPr lang="en-US" sz="4199">
                <a:solidFill>
                  <a:srgbClr val="000000"/>
                </a:solidFill>
                <a:latin typeface="Arial"/>
                <a:ea typeface="Arial"/>
                <a:cs typeface="Arial"/>
                <a:sym typeface="Arial"/>
              </a:rPr>
              <a:t>Ty</a:t>
            </a:r>
            <a:r>
              <a:rPr lang="en-US" sz="4199">
                <a:solidFill>
                  <a:srgbClr val="000000"/>
                </a:solidFill>
                <a:latin typeface="Arial"/>
                <a:ea typeface="Arial"/>
                <a:cs typeface="Arial"/>
                <a:sym typeface="Arial"/>
              </a:rPr>
              <a:t>pically, BESS charge when demand is low and discharge when demand rises.</a:t>
            </a:r>
          </a:p>
          <a:p>
            <a:pPr algn="l">
              <a:lnSpc>
                <a:spcPts val="5039"/>
              </a:lnSpc>
            </a:pPr>
          </a:p>
          <a:p>
            <a:pPr algn="l" marL="759560" indent="-379780" lvl="1">
              <a:lnSpc>
                <a:spcPts val="5039"/>
              </a:lnSpc>
              <a:buFont typeface="Arial"/>
              <a:buChar char="•"/>
            </a:pPr>
            <a:r>
              <a:rPr lang="en-US" sz="4199">
                <a:solidFill>
                  <a:srgbClr val="000000"/>
                </a:solidFill>
                <a:latin typeface="Arial"/>
                <a:ea typeface="Arial"/>
                <a:cs typeface="Arial"/>
                <a:sym typeface="Arial"/>
              </a:rPr>
              <a:t>A BESS c</a:t>
            </a:r>
            <a:r>
              <a:rPr lang="en-US" sz="4199">
                <a:solidFill>
                  <a:srgbClr val="000000"/>
                </a:solidFill>
                <a:latin typeface="Arial"/>
                <a:ea typeface="Arial"/>
                <a:cs typeface="Arial"/>
                <a:sym typeface="Arial"/>
              </a:rPr>
              <a:t>an standalone or accompany a renewable technology, like wind or solar power.</a:t>
            </a:r>
          </a:p>
          <a:p>
            <a:pPr algn="l">
              <a:lnSpc>
                <a:spcPts val="5039"/>
              </a:lnSpc>
            </a:pPr>
          </a:p>
          <a:p>
            <a:pPr algn="l" marL="759560" indent="-379780" lvl="1">
              <a:lnSpc>
                <a:spcPts val="5039"/>
              </a:lnSpc>
              <a:buFont typeface="Arial"/>
              <a:buChar char="•"/>
            </a:pPr>
            <a:r>
              <a:rPr lang="en-US" sz="4199">
                <a:solidFill>
                  <a:srgbClr val="000000"/>
                </a:solidFill>
                <a:latin typeface="Arial"/>
                <a:ea typeface="Arial"/>
                <a:cs typeface="Arial"/>
                <a:sym typeface="Arial"/>
              </a:rPr>
              <a:t>In addition to energy storage, BESS provide critical grid reliability support, including ancillary services such as frequency and voltage support, black start, and virtual inertia.</a:t>
            </a:r>
          </a:p>
        </p:txBody>
      </p:sp>
      <p:sp>
        <p:nvSpPr>
          <p:cNvPr name="Freeform 10" id="10"/>
          <p:cNvSpPr/>
          <p:nvPr/>
        </p:nvSpPr>
        <p:spPr>
          <a:xfrm flipH="false" flipV="false" rot="0">
            <a:off x="17324205" y="2561187"/>
            <a:ext cx="12180967" cy="8115569"/>
          </a:xfrm>
          <a:custGeom>
            <a:avLst/>
            <a:gdLst/>
            <a:ahLst/>
            <a:cxnLst/>
            <a:rect r="r" b="b" t="t" l="l"/>
            <a:pathLst>
              <a:path h="8115569" w="12180967">
                <a:moveTo>
                  <a:pt x="0" y="0"/>
                </a:moveTo>
                <a:lnTo>
                  <a:pt x="12180967" y="0"/>
                </a:lnTo>
                <a:lnTo>
                  <a:pt x="12180967" y="8115569"/>
                </a:lnTo>
                <a:lnTo>
                  <a:pt x="0" y="8115569"/>
                </a:lnTo>
                <a:lnTo>
                  <a:pt x="0" y="0"/>
                </a:lnTo>
                <a:close/>
              </a:path>
            </a:pathLst>
          </a:custGeom>
          <a:blipFill>
            <a:blip r:embed="rId4"/>
            <a:stretch>
              <a:fillRect l="-59" t="0" r="-59"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Freeform 5" id="5"/>
          <p:cNvSpPr/>
          <p:nvPr/>
        </p:nvSpPr>
        <p:spPr>
          <a:xfrm flipH="false" flipV="false" rot="0">
            <a:off x="19693107" y="10225017"/>
            <a:ext cx="12076982" cy="9057736"/>
          </a:xfrm>
          <a:custGeom>
            <a:avLst/>
            <a:gdLst/>
            <a:ahLst/>
            <a:cxnLst/>
            <a:rect r="r" b="b" t="t" l="l"/>
            <a:pathLst>
              <a:path h="9057736" w="12076982">
                <a:moveTo>
                  <a:pt x="0" y="0"/>
                </a:moveTo>
                <a:lnTo>
                  <a:pt x="12076982" y="0"/>
                </a:lnTo>
                <a:lnTo>
                  <a:pt x="12076982" y="9057736"/>
                </a:lnTo>
                <a:lnTo>
                  <a:pt x="0" y="9057736"/>
                </a:lnTo>
                <a:lnTo>
                  <a:pt x="0" y="0"/>
                </a:lnTo>
                <a:close/>
              </a:path>
            </a:pathLst>
          </a:custGeom>
          <a:blipFill>
            <a:blip r:embed="rId2"/>
            <a:stretch>
              <a:fillRect l="0" t="0" r="0" b="0"/>
            </a:stretch>
          </a:blipFill>
        </p:spPr>
      </p:sp>
      <p:sp>
        <p:nvSpPr>
          <p:cNvPr name="Freeform 6" id="6"/>
          <p:cNvSpPr/>
          <p:nvPr/>
        </p:nvSpPr>
        <p:spPr>
          <a:xfrm flipH="false" flipV="false" rot="0">
            <a:off x="17884898" y="2615671"/>
            <a:ext cx="13885191" cy="6942596"/>
          </a:xfrm>
          <a:custGeom>
            <a:avLst/>
            <a:gdLst/>
            <a:ahLst/>
            <a:cxnLst/>
            <a:rect r="r" b="b" t="t" l="l"/>
            <a:pathLst>
              <a:path h="6942596" w="13885191">
                <a:moveTo>
                  <a:pt x="0" y="0"/>
                </a:moveTo>
                <a:lnTo>
                  <a:pt x="13885191" y="0"/>
                </a:lnTo>
                <a:lnTo>
                  <a:pt x="13885191" y="6942596"/>
                </a:lnTo>
                <a:lnTo>
                  <a:pt x="0" y="6942596"/>
                </a:lnTo>
                <a:lnTo>
                  <a:pt x="0" y="0"/>
                </a:lnTo>
                <a:close/>
              </a:path>
            </a:pathLst>
          </a:custGeom>
          <a:blipFill>
            <a:blip r:embed="rId3"/>
            <a:stretch>
              <a:fillRect l="0" t="0" r="0" b="0"/>
            </a:stretch>
          </a:blipFill>
        </p:spPr>
      </p:sp>
      <p:sp>
        <p:nvSpPr>
          <p:cNvPr name="Freeform 7" id="7"/>
          <p:cNvSpPr/>
          <p:nvPr/>
        </p:nvSpPr>
        <p:spPr>
          <a:xfrm flipH="false" flipV="false" rot="0">
            <a:off x="17884898" y="10176385"/>
            <a:ext cx="13885191" cy="9106369"/>
          </a:xfrm>
          <a:custGeom>
            <a:avLst/>
            <a:gdLst/>
            <a:ahLst/>
            <a:cxnLst/>
            <a:rect r="r" b="b" t="t" l="l"/>
            <a:pathLst>
              <a:path h="9106369" w="13885191">
                <a:moveTo>
                  <a:pt x="0" y="0"/>
                </a:moveTo>
                <a:lnTo>
                  <a:pt x="13885191" y="0"/>
                </a:lnTo>
                <a:lnTo>
                  <a:pt x="13885191" y="9106368"/>
                </a:lnTo>
                <a:lnTo>
                  <a:pt x="0" y="9106368"/>
                </a:lnTo>
                <a:lnTo>
                  <a:pt x="0" y="0"/>
                </a:lnTo>
                <a:close/>
              </a:path>
            </a:pathLst>
          </a:custGeom>
          <a:blipFill>
            <a:blip r:embed="rId4"/>
            <a:stretch>
              <a:fillRect l="-32491" t="0" r="0" b="0"/>
            </a:stretch>
          </a:blipFill>
        </p:spPr>
      </p:sp>
      <p:sp>
        <p:nvSpPr>
          <p:cNvPr name="TextBox 8" id="8"/>
          <p:cNvSpPr txBox="true"/>
          <p:nvPr/>
        </p:nvSpPr>
        <p:spPr>
          <a:xfrm rot="0">
            <a:off x="1774992" y="2628900"/>
            <a:ext cx="14684208" cy="18516600"/>
          </a:xfrm>
          <a:prstGeom prst="rect">
            <a:avLst/>
          </a:prstGeom>
        </p:spPr>
        <p:txBody>
          <a:bodyPr anchor="t" rtlCol="false" tIns="0" lIns="0" bIns="0" rIns="0">
            <a:spAutoFit/>
          </a:bodyPr>
          <a:lstStyle/>
          <a:p>
            <a:pPr algn="l" marL="1252221" indent="-626111" lvl="1">
              <a:lnSpc>
                <a:spcPts val="6960"/>
              </a:lnSpc>
              <a:buFont typeface="Arial"/>
              <a:buChar char="•"/>
            </a:pPr>
            <a:r>
              <a:rPr lang="en-US" sz="5800">
                <a:solidFill>
                  <a:srgbClr val="000000"/>
                </a:solidFill>
                <a:latin typeface="Arial"/>
                <a:ea typeface="Arial"/>
                <a:cs typeface="Arial"/>
                <a:sym typeface="Arial"/>
              </a:rPr>
              <a:t>Neoen believes its projects should benefit the communities that host them.</a:t>
            </a:r>
          </a:p>
          <a:p>
            <a:pPr algn="l">
              <a:lnSpc>
                <a:spcPts val="6960"/>
              </a:lnSpc>
            </a:pPr>
          </a:p>
          <a:p>
            <a:pPr algn="l" marL="1252221" indent="-626111" lvl="1">
              <a:lnSpc>
                <a:spcPts val="6960"/>
              </a:lnSpc>
              <a:buFont typeface="Arial"/>
              <a:buChar char="•"/>
            </a:pPr>
            <a:r>
              <a:rPr lang="en-US" sz="5800">
                <a:solidFill>
                  <a:srgbClr val="000000"/>
                </a:solidFill>
                <a:latin typeface="Arial"/>
                <a:ea typeface="Arial"/>
                <a:cs typeface="Arial"/>
                <a:sym typeface="Arial"/>
              </a:rPr>
              <a:t>Community benefits for Sweetgrass Solar with Storage, including the transmission project, will include:</a:t>
            </a:r>
          </a:p>
          <a:p>
            <a:pPr algn="l">
              <a:lnSpc>
                <a:spcPts val="6960"/>
              </a:lnSpc>
            </a:pPr>
          </a:p>
          <a:p>
            <a:pPr algn="l" marL="2504442" indent="-834814" lvl="2">
              <a:lnSpc>
                <a:spcPts val="6960"/>
              </a:lnSpc>
              <a:buFont typeface="Arial"/>
              <a:buChar char="⚬"/>
            </a:pPr>
            <a:r>
              <a:rPr lang="en-US" sz="5800">
                <a:solidFill>
                  <a:srgbClr val="000000"/>
                </a:solidFill>
                <a:latin typeface="Arial"/>
                <a:ea typeface="Arial"/>
                <a:cs typeface="Arial"/>
                <a:sym typeface="Arial"/>
              </a:rPr>
              <a:t>L</a:t>
            </a:r>
            <a:r>
              <a:rPr lang="en-US" sz="5800">
                <a:solidFill>
                  <a:srgbClr val="000000"/>
                </a:solidFill>
                <a:latin typeface="Arial"/>
                <a:ea typeface="Arial"/>
                <a:cs typeface="Arial"/>
                <a:sym typeface="Arial"/>
              </a:rPr>
              <a:t>ocal job and spending opportunities.</a:t>
            </a:r>
          </a:p>
          <a:p>
            <a:pPr algn="l">
              <a:lnSpc>
                <a:spcPts val="6960"/>
              </a:lnSpc>
            </a:pPr>
          </a:p>
          <a:p>
            <a:pPr algn="l" marL="2504442" indent="-834814" lvl="2">
              <a:lnSpc>
                <a:spcPts val="6960"/>
              </a:lnSpc>
              <a:buFont typeface="Arial"/>
              <a:buChar char="⚬"/>
            </a:pPr>
            <a:r>
              <a:rPr lang="en-US" sz="5800">
                <a:solidFill>
                  <a:srgbClr val="000000"/>
                </a:solidFill>
                <a:latin typeface="Arial"/>
                <a:ea typeface="Arial"/>
                <a:cs typeface="Arial"/>
                <a:sym typeface="Arial"/>
              </a:rPr>
              <a:t>A community benefits fund to support clean energy, biodiversity, environmental, Indigenous-specific, cultural, social and/or educational initiatives.</a:t>
            </a:r>
          </a:p>
          <a:p>
            <a:pPr algn="l">
              <a:lnSpc>
                <a:spcPts val="6960"/>
              </a:lnSpc>
            </a:pPr>
          </a:p>
          <a:p>
            <a:pPr algn="l" marL="2504442" indent="-834814" lvl="2">
              <a:lnSpc>
                <a:spcPts val="6960"/>
              </a:lnSpc>
              <a:buFont typeface="Arial"/>
              <a:buChar char="⚬"/>
            </a:pPr>
            <a:r>
              <a:rPr lang="en-US" sz="5800">
                <a:solidFill>
                  <a:srgbClr val="000000"/>
                </a:solidFill>
                <a:latin typeface="Arial"/>
                <a:ea typeface="Arial"/>
                <a:cs typeface="Arial"/>
                <a:sym typeface="Arial"/>
              </a:rPr>
              <a:t>A local art initiative.</a:t>
            </a:r>
          </a:p>
          <a:p>
            <a:pPr algn="l">
              <a:lnSpc>
                <a:spcPts val="6960"/>
              </a:lnSpc>
            </a:pPr>
          </a:p>
          <a:p>
            <a:pPr algn="l" marL="1252221" indent="-626111" lvl="1">
              <a:lnSpc>
                <a:spcPts val="6960"/>
              </a:lnSpc>
              <a:buFont typeface="Arial"/>
              <a:buChar char="•"/>
            </a:pPr>
            <a:r>
              <a:rPr lang="en-US" sz="5800">
                <a:solidFill>
                  <a:srgbClr val="000000"/>
                </a:solidFill>
                <a:latin typeface="Arial"/>
                <a:ea typeface="Arial"/>
                <a:cs typeface="Arial"/>
                <a:sym typeface="Arial"/>
              </a:rPr>
              <a:t>Community benefits for Sweetgrass Solar with Storage will come into effect at operations.</a:t>
            </a:r>
          </a:p>
        </p:txBody>
      </p:sp>
      <p:grpSp>
        <p:nvGrpSpPr>
          <p:cNvPr name="Group 9" id="9"/>
          <p:cNvGrpSpPr/>
          <p:nvPr/>
        </p:nvGrpSpPr>
        <p:grpSpPr>
          <a:xfrm rot="0">
            <a:off x="2194560" y="285743"/>
            <a:ext cx="26853119" cy="1333500"/>
            <a:chOff x="0" y="0"/>
            <a:chExt cx="35804159" cy="1778000"/>
          </a:xfrm>
        </p:grpSpPr>
        <p:sp>
          <p:nvSpPr>
            <p:cNvPr name="TextBox 10" id="10"/>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Community Benefits</a:t>
              </a:r>
            </a:p>
          </p:txBody>
        </p:sp>
        <p:sp>
          <p:nvSpPr>
            <p:cNvPr name="Freeform 11" id="11"/>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5"/>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TextBox 5" id="5"/>
          <p:cNvSpPr txBox="true"/>
          <p:nvPr/>
        </p:nvSpPr>
        <p:spPr>
          <a:xfrm rot="0">
            <a:off x="2194560" y="3422072"/>
            <a:ext cx="28529280" cy="17497425"/>
          </a:xfrm>
          <a:prstGeom prst="rect">
            <a:avLst/>
          </a:prstGeom>
        </p:spPr>
        <p:txBody>
          <a:bodyPr anchor="t" rtlCol="false" tIns="0" lIns="0" bIns="0" rIns="0">
            <a:spAutoFit/>
          </a:bodyPr>
          <a:lstStyle/>
          <a:p>
            <a:pPr algn="l" marL="1085088" indent="-542544" lvl="1">
              <a:lnSpc>
                <a:spcPts val="7200"/>
              </a:lnSpc>
              <a:buFont typeface="Arial"/>
              <a:buChar char="•"/>
            </a:pPr>
            <a:r>
              <a:rPr lang="en-US" sz="6000">
                <a:solidFill>
                  <a:srgbClr val="000000"/>
                </a:solidFill>
                <a:latin typeface="Arial"/>
                <a:ea typeface="Arial"/>
                <a:cs typeface="Arial"/>
                <a:sym typeface="Arial"/>
              </a:rPr>
              <a:t>Neoen has identified three preliminary route options to connect the Sweetgrass Solar with Storage project to the Alberta Interconnected Electric System (AIES).</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Through consultation, Neoen will identify and propose at least two routes, one preferred and one alternate, which will be filed with the AUC as part of Neoen’s Facilities Application.</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Consultation, environmental findings and other factors may result in changes to the preliminary routes.</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The AUC will only approve (with or without conditions) </a:t>
            </a:r>
            <a:r>
              <a:rPr lang="en-US" b="true" sz="6000">
                <a:solidFill>
                  <a:srgbClr val="000000"/>
                </a:solidFill>
                <a:latin typeface="Arial Bold"/>
                <a:ea typeface="Arial Bold"/>
                <a:cs typeface="Arial Bold"/>
                <a:sym typeface="Arial Bold"/>
              </a:rPr>
              <a:t>one</a:t>
            </a:r>
            <a:r>
              <a:rPr lang="en-US" sz="6000">
                <a:solidFill>
                  <a:srgbClr val="000000"/>
                </a:solidFill>
                <a:latin typeface="Arial"/>
                <a:ea typeface="Arial"/>
                <a:cs typeface="Arial"/>
                <a:sym typeface="Arial"/>
              </a:rPr>
              <a:t> of the proposed routes and deny the other(s), or may deny all the proposed routes.</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AltaLink will conduct stakeholder engagement and environmental assessment for modifications to its existing 1038L transmission line and for the proposed Willow Creek 1132S switching substation.</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After commissioning, ownership of the new transmission line will be transferred to AltaLink.</a:t>
            </a:r>
          </a:p>
        </p:txBody>
      </p:sp>
      <p:grpSp>
        <p:nvGrpSpPr>
          <p:cNvPr name="Group 6" id="6"/>
          <p:cNvGrpSpPr/>
          <p:nvPr/>
        </p:nvGrpSpPr>
        <p:grpSpPr>
          <a:xfrm rot="0">
            <a:off x="2194560" y="285743"/>
            <a:ext cx="26853119" cy="1333500"/>
            <a:chOff x="0" y="0"/>
            <a:chExt cx="35804159" cy="1778000"/>
          </a:xfrm>
        </p:grpSpPr>
        <p:sp>
          <p:nvSpPr>
            <p:cNvPr name="TextBox 7" id="7"/>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Route Selection Process</a:t>
              </a:r>
            </a:p>
          </p:txBody>
        </p:sp>
        <p:sp>
          <p:nvSpPr>
            <p:cNvPr name="Freeform 8" id="8"/>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grpSp>
        <p:nvGrpSpPr>
          <p:cNvPr name="Group 5" id="5"/>
          <p:cNvGrpSpPr/>
          <p:nvPr/>
        </p:nvGrpSpPr>
        <p:grpSpPr>
          <a:xfrm rot="0">
            <a:off x="2194560" y="285743"/>
            <a:ext cx="26853119" cy="1333500"/>
            <a:chOff x="0" y="0"/>
            <a:chExt cx="35804159" cy="1778000"/>
          </a:xfrm>
        </p:grpSpPr>
        <p:sp>
          <p:nvSpPr>
            <p:cNvPr name="TextBox 6" id="6"/>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Preliminary Route Options</a:t>
              </a:r>
            </a:p>
          </p:txBody>
        </p:sp>
        <p:sp>
          <p:nvSpPr>
            <p:cNvPr name="Freeform 7" id="7"/>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
        <p:nvSpPr>
          <p:cNvPr name="Freeform 8" id="8"/>
          <p:cNvSpPr/>
          <p:nvPr/>
        </p:nvSpPr>
        <p:spPr>
          <a:xfrm flipH="false" flipV="false" rot="0">
            <a:off x="1390698" y="7067703"/>
            <a:ext cx="30137005" cy="13454927"/>
          </a:xfrm>
          <a:custGeom>
            <a:avLst/>
            <a:gdLst/>
            <a:ahLst/>
            <a:cxnLst/>
            <a:rect r="r" b="b" t="t" l="l"/>
            <a:pathLst>
              <a:path h="13454927" w="30137005">
                <a:moveTo>
                  <a:pt x="0" y="0"/>
                </a:moveTo>
                <a:lnTo>
                  <a:pt x="30137004" y="0"/>
                </a:lnTo>
                <a:lnTo>
                  <a:pt x="30137004" y="13454927"/>
                </a:lnTo>
                <a:lnTo>
                  <a:pt x="0" y="13454927"/>
                </a:lnTo>
                <a:lnTo>
                  <a:pt x="0" y="0"/>
                </a:lnTo>
                <a:close/>
              </a:path>
            </a:pathLst>
          </a:custGeom>
          <a:blipFill>
            <a:blip r:embed="rId3"/>
            <a:stretch>
              <a:fillRect l="-1531" t="0" r="0" b="-576"/>
            </a:stretch>
          </a:blipFill>
        </p:spPr>
      </p:sp>
      <p:sp>
        <p:nvSpPr>
          <p:cNvPr name="Freeform 9" id="9"/>
          <p:cNvSpPr/>
          <p:nvPr/>
        </p:nvSpPr>
        <p:spPr>
          <a:xfrm flipH="false" flipV="false" rot="0">
            <a:off x="17136343" y="2952360"/>
            <a:ext cx="5382638" cy="3112410"/>
          </a:xfrm>
          <a:custGeom>
            <a:avLst/>
            <a:gdLst/>
            <a:ahLst/>
            <a:cxnLst/>
            <a:rect r="r" b="b" t="t" l="l"/>
            <a:pathLst>
              <a:path h="3112410" w="5382638">
                <a:moveTo>
                  <a:pt x="0" y="0"/>
                </a:moveTo>
                <a:lnTo>
                  <a:pt x="5382638" y="0"/>
                </a:lnTo>
                <a:lnTo>
                  <a:pt x="5382638" y="3112409"/>
                </a:lnTo>
                <a:lnTo>
                  <a:pt x="0" y="3112409"/>
                </a:lnTo>
                <a:lnTo>
                  <a:pt x="0" y="0"/>
                </a:lnTo>
                <a:close/>
              </a:path>
            </a:pathLst>
          </a:custGeom>
          <a:blipFill>
            <a:blip r:embed="rId4"/>
            <a:stretch>
              <a:fillRect l="0" t="0" r="0" b="0"/>
            </a:stretch>
          </a:blipFill>
        </p:spPr>
      </p:sp>
      <p:sp>
        <p:nvSpPr>
          <p:cNvPr name="Freeform 10" id="10"/>
          <p:cNvSpPr/>
          <p:nvPr/>
        </p:nvSpPr>
        <p:spPr>
          <a:xfrm flipH="false" flipV="false" rot="0">
            <a:off x="22518981" y="2322409"/>
            <a:ext cx="9008721" cy="4372311"/>
          </a:xfrm>
          <a:custGeom>
            <a:avLst/>
            <a:gdLst/>
            <a:ahLst/>
            <a:cxnLst/>
            <a:rect r="r" b="b" t="t" l="l"/>
            <a:pathLst>
              <a:path h="4372311" w="9008721">
                <a:moveTo>
                  <a:pt x="0" y="0"/>
                </a:moveTo>
                <a:lnTo>
                  <a:pt x="9008721" y="0"/>
                </a:lnTo>
                <a:lnTo>
                  <a:pt x="9008721" y="4372311"/>
                </a:lnTo>
                <a:lnTo>
                  <a:pt x="0" y="4372311"/>
                </a:lnTo>
                <a:lnTo>
                  <a:pt x="0" y="0"/>
                </a:lnTo>
                <a:close/>
              </a:path>
            </a:pathLst>
          </a:custGeom>
          <a:blipFill>
            <a:blip r:embed="rId5"/>
            <a:stretch>
              <a:fillRect l="0" t="0" r="0" b="0"/>
            </a:stretch>
          </a:blipFill>
        </p:spPr>
      </p:sp>
      <p:sp>
        <p:nvSpPr>
          <p:cNvPr name="TextBox 11" id="11"/>
          <p:cNvSpPr txBox="true"/>
          <p:nvPr/>
        </p:nvSpPr>
        <p:spPr>
          <a:xfrm rot="0">
            <a:off x="2194560" y="3489390"/>
            <a:ext cx="14325159" cy="1924050"/>
          </a:xfrm>
          <a:prstGeom prst="rect">
            <a:avLst/>
          </a:prstGeom>
        </p:spPr>
        <p:txBody>
          <a:bodyPr anchor="t" rtlCol="false" tIns="0" lIns="0" bIns="0" rIns="0">
            <a:spAutoFit/>
          </a:bodyPr>
          <a:lstStyle/>
          <a:p>
            <a:pPr algn="l">
              <a:lnSpc>
                <a:spcPts val="7199"/>
              </a:lnSpc>
              <a:spcBef>
                <a:spcPct val="0"/>
              </a:spcBef>
            </a:pPr>
            <a:r>
              <a:rPr lang="en-US" sz="5999">
                <a:solidFill>
                  <a:srgbClr val="000000"/>
                </a:solidFill>
                <a:latin typeface="Arial"/>
                <a:ea typeface="Arial"/>
                <a:cs typeface="Arial"/>
                <a:sym typeface="Arial"/>
              </a:rPr>
              <a:t>Routes are preliminary and are subject to change prior to submission to the AUC.</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sp>
        <p:nvSpPr>
          <p:cNvPr name="TextBox 5" id="5"/>
          <p:cNvSpPr txBox="true"/>
          <p:nvPr/>
        </p:nvSpPr>
        <p:spPr>
          <a:xfrm rot="0">
            <a:off x="2194560" y="3422072"/>
            <a:ext cx="28529280" cy="15668625"/>
          </a:xfrm>
          <a:prstGeom prst="rect">
            <a:avLst/>
          </a:prstGeom>
        </p:spPr>
        <p:txBody>
          <a:bodyPr anchor="t" rtlCol="false" tIns="0" lIns="0" bIns="0" rIns="0">
            <a:spAutoFit/>
          </a:bodyPr>
          <a:lstStyle/>
          <a:p>
            <a:pPr algn="l" marL="1085088" indent="-542544" lvl="1">
              <a:lnSpc>
                <a:spcPts val="7200"/>
              </a:lnSpc>
              <a:buFont typeface="Arial"/>
              <a:buChar char="•"/>
            </a:pPr>
            <a:r>
              <a:rPr lang="en-US" sz="6000">
                <a:solidFill>
                  <a:srgbClr val="000000"/>
                </a:solidFill>
                <a:latin typeface="Arial"/>
                <a:ea typeface="Arial"/>
                <a:cs typeface="Arial"/>
                <a:sym typeface="Arial"/>
              </a:rPr>
              <a:t>Neoen is proposing to construct a new, single circuit, 240 kV transmission line up to approximately 17 km in length.</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The new line will run overhead and will be supported by steel or wood transmission structures </a:t>
            </a:r>
            <a:r>
              <a:rPr lang="en-US" sz="6000">
                <a:solidFill>
                  <a:srgbClr val="000000"/>
                </a:solidFill>
                <a:latin typeface="Arial"/>
                <a:ea typeface="Arial"/>
                <a:cs typeface="Arial"/>
                <a:sym typeface="Arial"/>
              </a:rPr>
              <a:t>erected approximately every 200-metres (m) along the selected route.</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Special structures may be required</a:t>
            </a:r>
            <a:r>
              <a:rPr lang="en-US" sz="6000">
                <a:solidFill>
                  <a:srgbClr val="000000"/>
                </a:solidFill>
                <a:latin typeface="Arial"/>
                <a:ea typeface="Arial"/>
                <a:cs typeface="Arial"/>
                <a:sym typeface="Arial"/>
              </a:rPr>
              <a:t> at corners, highway crossings, pipelines, or rivers.</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Structures may be erected within the road allowance or on private property </a:t>
            </a:r>
            <a:r>
              <a:rPr lang="en-US" sz="6000">
                <a:solidFill>
                  <a:srgbClr val="000000"/>
                </a:solidFill>
                <a:latin typeface="Arial"/>
                <a:ea typeface="Arial"/>
                <a:cs typeface="Arial"/>
                <a:sym typeface="Arial"/>
              </a:rPr>
              <a:t>dep</a:t>
            </a:r>
            <a:r>
              <a:rPr lang="en-US" sz="6000">
                <a:solidFill>
                  <a:srgbClr val="000000"/>
                </a:solidFill>
                <a:latin typeface="Arial"/>
                <a:ea typeface="Arial"/>
                <a:cs typeface="Arial"/>
                <a:sym typeface="Arial"/>
              </a:rPr>
              <a:t>ending on the outcome of consultation and existing infrastructure.</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Ground anchors may be installed to support transmission structures.</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The Sweetgrass Transmission project will be designed in accordance with the CSA, AESO, and AltaLink standards and regulations.</a:t>
            </a:r>
          </a:p>
        </p:txBody>
      </p:sp>
      <p:sp>
        <p:nvSpPr>
          <p:cNvPr name="TextBox 6" id="6"/>
          <p:cNvSpPr txBox="true"/>
          <p:nvPr/>
        </p:nvSpPr>
        <p:spPr>
          <a:xfrm rot="0">
            <a:off x="10704081" y="180968"/>
            <a:ext cx="20019759" cy="1381125"/>
          </a:xfrm>
          <a:prstGeom prst="rect">
            <a:avLst/>
          </a:prstGeom>
        </p:spPr>
        <p:txBody>
          <a:bodyPr anchor="t" rtlCol="false" tIns="0" lIns="0" bIns="0" rIns="0">
            <a:spAutoFit/>
          </a:bodyPr>
          <a:lstStyle/>
          <a:p>
            <a:pPr algn="l">
              <a:lnSpc>
                <a:spcPts val="9600"/>
              </a:lnSpc>
            </a:pPr>
            <a:r>
              <a:rPr lang="en-US" sz="8000">
                <a:solidFill>
                  <a:srgbClr val="F3F3F3"/>
                </a:solidFill>
                <a:latin typeface="Arial"/>
                <a:ea typeface="Arial"/>
                <a:cs typeface="Arial"/>
                <a:sym typeface="Arial"/>
              </a:rPr>
              <a:t>Sweetgrass Transmission Project Details</a:t>
            </a:r>
          </a:p>
        </p:txBody>
      </p:sp>
      <p:sp>
        <p:nvSpPr>
          <p:cNvPr name="Freeform 7" id="7"/>
          <p:cNvSpPr/>
          <p:nvPr/>
        </p:nvSpPr>
        <p:spPr>
          <a:xfrm flipH="false" flipV="false" rot="0">
            <a:off x="2194560" y="441978"/>
            <a:ext cx="5320364" cy="1021030"/>
          </a:xfrm>
          <a:custGeom>
            <a:avLst/>
            <a:gdLst/>
            <a:ahLst/>
            <a:cxnLst/>
            <a:rect r="r" b="b" t="t" l="l"/>
            <a:pathLst>
              <a:path h="1021030" w="5320364">
                <a:moveTo>
                  <a:pt x="0" y="0"/>
                </a:moveTo>
                <a:lnTo>
                  <a:pt x="5320364" y="0"/>
                </a:lnTo>
                <a:lnTo>
                  <a:pt x="5320364" y="1021030"/>
                </a:lnTo>
                <a:lnTo>
                  <a:pt x="0" y="1021030"/>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2918400" cy="1949427"/>
            <a:chOff x="0" y="0"/>
            <a:chExt cx="24422100" cy="1446276"/>
          </a:xfrm>
        </p:grpSpPr>
        <p:sp>
          <p:nvSpPr>
            <p:cNvPr name="Freeform 3" id="3"/>
            <p:cNvSpPr/>
            <p:nvPr/>
          </p:nvSpPr>
          <p:spPr>
            <a:xfrm flipH="false" flipV="false" rot="0">
              <a:off x="19050" y="19050"/>
              <a:ext cx="24384000" cy="1408176"/>
            </a:xfrm>
            <a:custGeom>
              <a:avLst/>
              <a:gdLst/>
              <a:ahLst/>
              <a:cxnLst/>
              <a:rect r="r" b="b" t="t" l="l"/>
              <a:pathLst>
                <a:path h="1408176" w="24384000">
                  <a:moveTo>
                    <a:pt x="0" y="0"/>
                  </a:moveTo>
                  <a:lnTo>
                    <a:pt x="24384000" y="0"/>
                  </a:lnTo>
                  <a:lnTo>
                    <a:pt x="24384000" y="1408176"/>
                  </a:lnTo>
                  <a:lnTo>
                    <a:pt x="0" y="1408176"/>
                  </a:lnTo>
                  <a:close/>
                </a:path>
              </a:pathLst>
            </a:custGeom>
            <a:solidFill>
              <a:srgbClr val="042B60"/>
            </a:solidFill>
          </p:spPr>
        </p:sp>
        <p:sp>
          <p:nvSpPr>
            <p:cNvPr name="Freeform 4" id="4"/>
            <p:cNvSpPr/>
            <p:nvPr/>
          </p:nvSpPr>
          <p:spPr>
            <a:xfrm flipH="false" flipV="false" rot="0">
              <a:off x="0" y="0"/>
              <a:ext cx="24422100" cy="1446276"/>
            </a:xfrm>
            <a:custGeom>
              <a:avLst/>
              <a:gdLst/>
              <a:ahLst/>
              <a:cxnLst/>
              <a:rect r="r" b="b" t="t" l="l"/>
              <a:pathLst>
                <a:path h="1446276" w="24422100">
                  <a:moveTo>
                    <a:pt x="19050" y="0"/>
                  </a:moveTo>
                  <a:lnTo>
                    <a:pt x="24403050" y="0"/>
                  </a:lnTo>
                  <a:cubicBezTo>
                    <a:pt x="24413590" y="0"/>
                    <a:pt x="24422100" y="8509"/>
                    <a:pt x="24422100" y="19050"/>
                  </a:cubicBezTo>
                  <a:lnTo>
                    <a:pt x="24422100" y="1427226"/>
                  </a:lnTo>
                  <a:cubicBezTo>
                    <a:pt x="24422100" y="1437767"/>
                    <a:pt x="24413590" y="1446276"/>
                    <a:pt x="24403050" y="1446276"/>
                  </a:cubicBezTo>
                  <a:lnTo>
                    <a:pt x="19050" y="1446276"/>
                  </a:lnTo>
                  <a:cubicBezTo>
                    <a:pt x="8509" y="1446276"/>
                    <a:pt x="0" y="1437767"/>
                    <a:pt x="0" y="1427226"/>
                  </a:cubicBezTo>
                  <a:lnTo>
                    <a:pt x="0" y="19050"/>
                  </a:lnTo>
                  <a:cubicBezTo>
                    <a:pt x="0" y="8509"/>
                    <a:pt x="8509" y="0"/>
                    <a:pt x="19050" y="0"/>
                  </a:cubicBezTo>
                  <a:moveTo>
                    <a:pt x="19050" y="38100"/>
                  </a:moveTo>
                  <a:lnTo>
                    <a:pt x="19050" y="19050"/>
                  </a:lnTo>
                  <a:lnTo>
                    <a:pt x="38100" y="19050"/>
                  </a:lnTo>
                  <a:lnTo>
                    <a:pt x="38100" y="1427226"/>
                  </a:lnTo>
                  <a:lnTo>
                    <a:pt x="19050" y="1427226"/>
                  </a:lnTo>
                  <a:lnTo>
                    <a:pt x="19050" y="1408176"/>
                  </a:lnTo>
                  <a:lnTo>
                    <a:pt x="24403050" y="1408176"/>
                  </a:lnTo>
                  <a:lnTo>
                    <a:pt x="24403050" y="1427226"/>
                  </a:lnTo>
                  <a:lnTo>
                    <a:pt x="24384000" y="1427226"/>
                  </a:lnTo>
                  <a:lnTo>
                    <a:pt x="24384000" y="19050"/>
                  </a:lnTo>
                  <a:lnTo>
                    <a:pt x="24403050" y="19050"/>
                  </a:lnTo>
                  <a:lnTo>
                    <a:pt x="24403050" y="38100"/>
                  </a:lnTo>
                  <a:lnTo>
                    <a:pt x="19050" y="38100"/>
                  </a:lnTo>
                  <a:close/>
                </a:path>
              </a:pathLst>
            </a:custGeom>
            <a:solidFill>
              <a:srgbClr val="042B60"/>
            </a:solidFill>
          </p:spPr>
        </p:sp>
      </p:grpSp>
      <p:grpSp>
        <p:nvGrpSpPr>
          <p:cNvPr name="Group 5" id="5"/>
          <p:cNvGrpSpPr/>
          <p:nvPr/>
        </p:nvGrpSpPr>
        <p:grpSpPr>
          <a:xfrm rot="0">
            <a:off x="2194560" y="285743"/>
            <a:ext cx="26853119" cy="1333500"/>
            <a:chOff x="0" y="0"/>
            <a:chExt cx="35804159" cy="1778000"/>
          </a:xfrm>
        </p:grpSpPr>
        <p:sp>
          <p:nvSpPr>
            <p:cNvPr name="TextBox 6" id="6"/>
            <p:cNvSpPr txBox="true"/>
            <p:nvPr/>
          </p:nvSpPr>
          <p:spPr>
            <a:xfrm rot="0">
              <a:off x="11346029" y="-171450"/>
              <a:ext cx="24458130" cy="1949450"/>
            </a:xfrm>
            <a:prstGeom prst="rect">
              <a:avLst/>
            </a:prstGeom>
          </p:spPr>
          <p:txBody>
            <a:bodyPr anchor="t" rtlCol="false" tIns="0" lIns="0" bIns="0" rIns="0">
              <a:spAutoFit/>
            </a:bodyPr>
            <a:lstStyle/>
            <a:p>
              <a:pPr algn="l">
                <a:lnSpc>
                  <a:spcPts val="10559"/>
                </a:lnSpc>
              </a:pPr>
              <a:r>
                <a:rPr lang="en-US" sz="8799">
                  <a:solidFill>
                    <a:srgbClr val="F3F3F3"/>
                  </a:solidFill>
                  <a:latin typeface="Arial"/>
                  <a:ea typeface="Arial"/>
                  <a:cs typeface="Arial"/>
                  <a:sym typeface="Arial"/>
                </a:rPr>
                <a:t>Typical Transmission Structures</a:t>
              </a:r>
            </a:p>
          </p:txBody>
        </p:sp>
        <p:sp>
          <p:nvSpPr>
            <p:cNvPr name="Freeform 7" id="7"/>
            <p:cNvSpPr/>
            <p:nvPr/>
          </p:nvSpPr>
          <p:spPr>
            <a:xfrm flipH="false" flipV="false" rot="0">
              <a:off x="0" y="208314"/>
              <a:ext cx="7093818" cy="1361373"/>
            </a:xfrm>
            <a:custGeom>
              <a:avLst/>
              <a:gdLst/>
              <a:ahLst/>
              <a:cxnLst/>
              <a:rect r="r" b="b" t="t" l="l"/>
              <a:pathLst>
                <a:path h="1361373" w="7093818">
                  <a:moveTo>
                    <a:pt x="0" y="0"/>
                  </a:moveTo>
                  <a:lnTo>
                    <a:pt x="7093818" y="0"/>
                  </a:lnTo>
                  <a:lnTo>
                    <a:pt x="7093818" y="1361372"/>
                  </a:lnTo>
                  <a:lnTo>
                    <a:pt x="0" y="1361372"/>
                  </a:lnTo>
                  <a:lnTo>
                    <a:pt x="0" y="0"/>
                  </a:lnTo>
                  <a:close/>
                </a:path>
              </a:pathLst>
            </a:custGeom>
            <a:blipFill>
              <a:blip r:embed="rId2"/>
              <a:stretch>
                <a:fillRect l="0" t="0" r="0" b="0"/>
              </a:stretch>
            </a:blipFill>
          </p:spPr>
        </p:sp>
      </p:grpSp>
      <p:sp>
        <p:nvSpPr>
          <p:cNvPr name="Freeform 8" id="8"/>
          <p:cNvSpPr/>
          <p:nvPr/>
        </p:nvSpPr>
        <p:spPr>
          <a:xfrm flipH="false" flipV="false" rot="0">
            <a:off x="1195379" y="3027620"/>
            <a:ext cx="12164505" cy="17556480"/>
          </a:xfrm>
          <a:custGeom>
            <a:avLst/>
            <a:gdLst/>
            <a:ahLst/>
            <a:cxnLst/>
            <a:rect r="r" b="b" t="t" l="l"/>
            <a:pathLst>
              <a:path h="17556480" w="12164505">
                <a:moveTo>
                  <a:pt x="0" y="0"/>
                </a:moveTo>
                <a:lnTo>
                  <a:pt x="12164505" y="0"/>
                </a:lnTo>
                <a:lnTo>
                  <a:pt x="12164505" y="17556480"/>
                </a:lnTo>
                <a:lnTo>
                  <a:pt x="0" y="17556480"/>
                </a:lnTo>
                <a:lnTo>
                  <a:pt x="0" y="0"/>
                </a:lnTo>
                <a:close/>
              </a:path>
            </a:pathLst>
          </a:custGeom>
          <a:blipFill>
            <a:blip r:embed="rId3"/>
            <a:stretch>
              <a:fillRect l="0" t="0" r="0" b="0"/>
            </a:stretch>
          </a:blipFill>
        </p:spPr>
      </p:sp>
      <p:sp>
        <p:nvSpPr>
          <p:cNvPr name="TextBox 9" id="9"/>
          <p:cNvSpPr txBox="true"/>
          <p:nvPr/>
        </p:nvSpPr>
        <p:spPr>
          <a:xfrm rot="0">
            <a:off x="15621120" y="2903795"/>
            <a:ext cx="14779319" cy="8353425"/>
          </a:xfrm>
          <a:prstGeom prst="rect">
            <a:avLst/>
          </a:prstGeom>
        </p:spPr>
        <p:txBody>
          <a:bodyPr anchor="t" rtlCol="false" tIns="0" lIns="0" bIns="0" rIns="0">
            <a:spAutoFit/>
          </a:bodyPr>
          <a:lstStyle/>
          <a:p>
            <a:pPr algn="l" marL="1085088" indent="-542544" lvl="1">
              <a:lnSpc>
                <a:spcPts val="7200"/>
              </a:lnSpc>
              <a:buFont typeface="Arial"/>
              <a:buChar char="•"/>
            </a:pPr>
            <a:r>
              <a:rPr lang="en-US" sz="6000">
                <a:solidFill>
                  <a:srgbClr val="000000"/>
                </a:solidFill>
                <a:latin typeface="Arial"/>
                <a:ea typeface="Arial"/>
                <a:cs typeface="Arial"/>
                <a:sym typeface="Arial"/>
              </a:rPr>
              <a:t>Steel structures are approximately 20 m in height and require approximately 30 m of right-of-way, excluding ground anchors (see Figure 1).</a:t>
            </a:r>
          </a:p>
          <a:p>
            <a:pPr algn="l">
              <a:lnSpc>
                <a:spcPts val="7200"/>
              </a:lnSpc>
            </a:pPr>
          </a:p>
          <a:p>
            <a:pPr algn="l" marL="1085088" indent="-542544" lvl="1">
              <a:lnSpc>
                <a:spcPts val="7200"/>
              </a:lnSpc>
              <a:buFont typeface="Arial"/>
              <a:buChar char="•"/>
            </a:pPr>
            <a:r>
              <a:rPr lang="en-US" sz="6000">
                <a:solidFill>
                  <a:srgbClr val="000000"/>
                </a:solidFill>
                <a:latin typeface="Arial"/>
                <a:ea typeface="Arial"/>
                <a:cs typeface="Arial"/>
                <a:sym typeface="Arial"/>
              </a:rPr>
              <a:t>Wood structures a</a:t>
            </a:r>
            <a:r>
              <a:rPr lang="en-US" sz="6000">
                <a:solidFill>
                  <a:srgbClr val="000000"/>
                </a:solidFill>
                <a:latin typeface="Arial"/>
                <a:ea typeface="Arial"/>
                <a:cs typeface="Arial"/>
                <a:sym typeface="Arial"/>
              </a:rPr>
              <a:t>re approximately 24 m in height and require approximately 40 m of right-of-way, excluding grou</a:t>
            </a:r>
            <a:r>
              <a:rPr lang="en-US" sz="6000">
                <a:solidFill>
                  <a:srgbClr val="000000"/>
                </a:solidFill>
                <a:latin typeface="Arial"/>
                <a:ea typeface="Arial"/>
                <a:cs typeface="Arial"/>
                <a:sym typeface="Arial"/>
              </a:rPr>
              <a:t>nd anchors.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9465B8DAB696429C55C4DDA0348D16" ma:contentTypeVersion="14" ma:contentTypeDescription="Create a new document." ma:contentTypeScope="" ma:versionID="e221a6ec85a5d534ccf9a8c995de1f14">
  <xsd:schema xmlns:xsd="http://www.w3.org/2001/XMLSchema" xmlns:xs="http://www.w3.org/2001/XMLSchema" xmlns:p="http://schemas.microsoft.com/office/2006/metadata/properties" xmlns:ns2="98369db2-ba71-471d-a30f-33b8ecc91b3c" xmlns:ns3="5f9044f7-3650-4938-b053-ad6b8841e3e6" targetNamespace="http://schemas.microsoft.com/office/2006/metadata/properties" ma:root="true" ma:fieldsID="87b862a4156b928a4fd73aa1e0a91bd1" ns2:_="" ns3:_="">
    <xsd:import namespace="98369db2-ba71-471d-a30f-33b8ecc91b3c"/>
    <xsd:import namespace="5f9044f7-3650-4938-b053-ad6b8841e3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369db2-ba71-471d-a30f-33b8ecc91b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689ec7-3810-458a-8902-ba4b9069891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9044f7-3650-4938-b053-ad6b8841e3e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270bcf7-0ca0-4722-b569-990fb06bc070}" ma:internalName="TaxCatchAll" ma:showField="CatchAllData" ma:web="5f9044f7-3650-4938-b053-ad6b8841e3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9044f7-3650-4938-b053-ad6b8841e3e6" xsi:nil="true"/>
    <lcf76f155ced4ddcb4097134ff3c332f xmlns="98369db2-ba71-471d-a30f-33b8ecc91b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2A0E70-5651-4888-B690-D4E13314A5FA}"/>
</file>

<file path=customXml/itemProps2.xml><?xml version="1.0" encoding="utf-8"?>
<ds:datastoreItem xmlns:ds="http://schemas.openxmlformats.org/officeDocument/2006/customXml" ds:itemID="{11B05976-0FCA-4275-95AC-A2CBB7023B3E}"/>
</file>

<file path=customXml/itemProps3.xml><?xml version="1.0" encoding="utf-8"?>
<ds:datastoreItem xmlns:ds="http://schemas.openxmlformats.org/officeDocument/2006/customXml" ds:itemID="{6CB416F4-812E-49E3-B5FC-D9A2A78ABA5F}"/>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Sweetgrass Transmission Project</dc:title>
  <cp:revision>1</cp:revision>
  <dcterms:created xsi:type="dcterms:W3CDTF">2006-08-16T00:00:00Z</dcterms:created>
  <dcterms:modified xsi:type="dcterms:W3CDTF">2011-08-01T06:04:30Z</dcterms:modified>
  <dc:identifier>DAGg9HgMBPg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0x0101004B9465B8DAB696429C55C4DDA0348D16</vt:lpwstr>
  </property>
  <property fmtid="{D5CDD505-2E9C-101B-9397-08002B2CF9AE}" pid="3" name="MediaServiceImageTags">
    <vt:lpwstr/>
  </property>
</Properties>
</file>